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1" r:id="rId1"/>
  </p:sldMasterIdLst>
  <p:notesMasterIdLst>
    <p:notesMasterId r:id="rId17"/>
  </p:notesMasterIdLst>
  <p:sldIdLst>
    <p:sldId id="256" r:id="rId2"/>
    <p:sldId id="275" r:id="rId3"/>
    <p:sldId id="273" r:id="rId4"/>
    <p:sldId id="257" r:id="rId5"/>
    <p:sldId id="258" r:id="rId6"/>
    <p:sldId id="259" r:id="rId7"/>
    <p:sldId id="263" r:id="rId8"/>
    <p:sldId id="260" r:id="rId9"/>
    <p:sldId id="261" r:id="rId10"/>
    <p:sldId id="262" r:id="rId11"/>
    <p:sldId id="267" r:id="rId12"/>
    <p:sldId id="268" r:id="rId13"/>
    <p:sldId id="271" r:id="rId14"/>
    <p:sldId id="274" r:id="rId15"/>
    <p:sldId id="265"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LOBODIAN Lydia" initials="LNS"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6A2C"/>
    <a:srgbClr val="266957"/>
    <a:srgbClr val="B6D7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7113" autoAdjust="0"/>
  </p:normalViewPr>
  <p:slideViewPr>
    <p:cSldViewPr snapToGrid="0">
      <p:cViewPr varScale="1">
        <p:scale>
          <a:sx n="114" d="100"/>
          <a:sy n="114" d="100"/>
        </p:scale>
        <p:origin x="2104" y="17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commentAuthors" Target="commentAuthors.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92434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051bb454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4051bb454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i="0" dirty="0" smtClean="0">
                <a:solidFill>
                  <a:schemeClr val="tx1"/>
                </a:solidFill>
                <a:latin typeface="Arial" panose="020B0604020202020204" pitchFamily="34" charset="0"/>
                <a:ea typeface="Times New Roman"/>
                <a:cs typeface="Arial" panose="020B0604020202020204" pitchFamily="34" charset="0"/>
                <a:sym typeface="Times New Roman"/>
              </a:rPr>
              <a:t>*Note that all of the photos in this presentation are of the Plitvice Lakes National Park</a:t>
            </a:r>
            <a:r>
              <a:rPr lang="hr-HR" i="0" dirty="0" smtClean="0">
                <a:solidFill>
                  <a:schemeClr val="tx1"/>
                </a:solidFill>
                <a:latin typeface="Arial" panose="020B0604020202020204" pitchFamily="34" charset="0"/>
                <a:ea typeface="Times New Roman"/>
                <a:cs typeface="Arial" panose="020B0604020202020204" pitchFamily="34" charset="0"/>
                <a:sym typeface="Times New Roman"/>
              </a:rPr>
              <a:t> in Croatia</a:t>
            </a:r>
            <a:r>
              <a:rPr lang="en-US" i="0"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hr-HR" i="0" dirty="0" smtClean="0">
                <a:solidFill>
                  <a:schemeClr val="tx1"/>
                </a:solidFill>
                <a:latin typeface="Arial" panose="020B0604020202020204" pitchFamily="34" charset="0"/>
                <a:ea typeface="Times New Roman"/>
                <a:cs typeface="Arial" panose="020B0604020202020204" pitchFamily="34" charset="0"/>
                <a:sym typeface="Times New Roman"/>
              </a:rPr>
              <a:t>Plitvice</a:t>
            </a:r>
            <a:r>
              <a:rPr lang="hr-HR" i="0" baseline="0" dirty="0" smtClean="0">
                <a:solidFill>
                  <a:schemeClr val="tx1"/>
                </a:solidFill>
                <a:latin typeface="Arial" panose="020B0604020202020204" pitchFamily="34" charset="0"/>
                <a:ea typeface="Times New Roman"/>
                <a:cs typeface="Arial" panose="020B0604020202020204" pitchFamily="34" charset="0"/>
                <a:sym typeface="Times New Roman"/>
              </a:rPr>
              <a:t> borders Una National Park in Bosnia and Herzegovina and is a potential Transboundary Conservation Area (TBCA).</a:t>
            </a:r>
            <a:endParaRPr i="0" dirty="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Clr>
                <a:schemeClr val="dk1"/>
              </a:buClr>
              <a:buSzPts val="1100"/>
              <a:buFont typeface="Arial"/>
              <a:buNone/>
            </a:pPr>
            <a:endParaRPr dirty="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Clr>
                <a:schemeClr val="dk1"/>
              </a:buClr>
              <a:buSzPts val="1100"/>
              <a:buFont typeface="Arial"/>
              <a:buNone/>
            </a:pPr>
            <a:r>
              <a:rPr lang="en" b="1" dirty="0" smtClean="0">
                <a:solidFill>
                  <a:schemeClr val="dk1"/>
                </a:solidFill>
                <a:latin typeface="Arial" panose="020B0604020202020204" pitchFamily="34" charset="0"/>
                <a:ea typeface="Times New Roman"/>
                <a:cs typeface="Arial" panose="020B0604020202020204" pitchFamily="34" charset="0"/>
                <a:sym typeface="Times New Roman"/>
              </a:rPr>
              <a:t>Context and purpose of Lesson 3</a:t>
            </a:r>
          </a:p>
          <a:p>
            <a:pPr marL="0" lvl="0" indent="0" rtl="0">
              <a:lnSpc>
                <a:spcPct val="115000"/>
              </a:lnSpc>
              <a:spcBef>
                <a:spcPts val="0"/>
              </a:spcBef>
              <a:spcAft>
                <a:spcPts val="0"/>
              </a:spcAft>
              <a:buClr>
                <a:schemeClr val="dk1"/>
              </a:buClr>
              <a:buSzPts val="1100"/>
              <a:buFont typeface="Arial"/>
              <a:buNone/>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This Lesson seeks to introduce the first stage of the transboundary conservation process: Diagnose the Situation.  The purpose is to:</a:t>
            </a:r>
          </a:p>
          <a:p>
            <a:pPr marL="457200" lvl="0" indent="-298450" rtl="0">
              <a:lnSpc>
                <a:spcPct val="115000"/>
              </a:lnSpc>
              <a:spcBef>
                <a:spcPts val="0"/>
              </a:spcBef>
              <a:spcAft>
                <a:spcPts val="0"/>
              </a:spcAft>
              <a:buClr>
                <a:schemeClr val="dk1"/>
              </a:buClr>
              <a:buSzPts val="1100"/>
              <a:buFont typeface="Times New Roman"/>
              <a:buChar char="●"/>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Provide key</a:t>
            </a:r>
            <a:r>
              <a:rPr lang="en-US" baseline="0" dirty="0" smtClean="0">
                <a:solidFill>
                  <a:schemeClr val="dk1"/>
                </a:solidFill>
                <a:latin typeface="Arial" panose="020B0604020202020204" pitchFamily="34" charset="0"/>
                <a:ea typeface="Times New Roman"/>
                <a:cs typeface="Arial" panose="020B0604020202020204" pitchFamily="34" charset="0"/>
                <a:sym typeface="Times New Roman"/>
              </a:rPr>
              <a:t> concepts relevant to the context and planning of </a:t>
            </a:r>
            <a:r>
              <a:rPr lang="hr-HR" baseline="0" dirty="0" smtClean="0">
                <a:solidFill>
                  <a:schemeClr val="dk1"/>
                </a:solidFill>
                <a:latin typeface="Arial" panose="020B0604020202020204" pitchFamily="34" charset="0"/>
                <a:ea typeface="Times New Roman"/>
                <a:cs typeface="Arial" panose="020B0604020202020204" pitchFamily="34" charset="0"/>
                <a:sym typeface="Times New Roman"/>
              </a:rPr>
              <a:t>TBCAs</a:t>
            </a:r>
            <a:endParaRPr lang="en-US" baseline="0"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Font typeface="Times New Roman"/>
              <a:buChar char="●"/>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Introduce the steps in </a:t>
            </a:r>
            <a:r>
              <a:rPr lang="en-US" baseline="0" dirty="0" smtClean="0">
                <a:solidFill>
                  <a:schemeClr val="dk1"/>
                </a:solidFill>
                <a:latin typeface="Arial" panose="020B0604020202020204" pitchFamily="34" charset="0"/>
                <a:ea typeface="Times New Roman"/>
                <a:cs typeface="Arial" panose="020B0604020202020204" pitchFamily="34" charset="0"/>
                <a:sym typeface="Times New Roman"/>
              </a:rPr>
              <a:t>assessing the enabling environment and analyzing the feasibility of transboundary conservation</a:t>
            </a:r>
          </a:p>
          <a:p>
            <a:pPr marL="457200" lvl="0" indent="-298450" rtl="0">
              <a:lnSpc>
                <a:spcPct val="115000"/>
              </a:lnSpc>
              <a:spcBef>
                <a:spcPts val="0"/>
              </a:spcBef>
              <a:spcAft>
                <a:spcPts val="0"/>
              </a:spcAft>
              <a:buClr>
                <a:schemeClr val="dk1"/>
              </a:buClr>
              <a:buSzPts val="1100"/>
              <a:buFont typeface="Times New Roman"/>
              <a:buChar char="●"/>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Practice using the </a:t>
            </a:r>
            <a:r>
              <a:rPr lang="hr-HR" dirty="0" smtClean="0">
                <a:solidFill>
                  <a:schemeClr val="dk1"/>
                </a:solidFill>
                <a:latin typeface="Arial" panose="020B0604020202020204" pitchFamily="34" charset="0"/>
                <a:ea typeface="Times New Roman"/>
                <a:cs typeface="Arial" panose="020B0604020202020204" pitchFamily="34" charset="0"/>
                <a:sym typeface="Times New Roman"/>
              </a:rPr>
              <a:t>Diagnostic</a:t>
            </a:r>
            <a:r>
              <a:rPr lang="en-US" dirty="0" smtClean="0">
                <a:solidFill>
                  <a:schemeClr val="dk1"/>
                </a:solidFill>
                <a:latin typeface="Arial" panose="020B0604020202020204" pitchFamily="34" charset="0"/>
                <a:ea typeface="Times New Roman"/>
                <a:cs typeface="Arial" panose="020B0604020202020204" pitchFamily="34" charset="0"/>
                <a:sym typeface="Times New Roman"/>
              </a:rPr>
              <a:t> tool for transboundary</a:t>
            </a:r>
            <a:r>
              <a:rPr lang="en-US" baseline="0" dirty="0" smtClean="0">
                <a:solidFill>
                  <a:schemeClr val="dk1"/>
                </a:solidFill>
                <a:latin typeface="Arial" panose="020B0604020202020204" pitchFamily="34" charset="0"/>
                <a:ea typeface="Times New Roman"/>
                <a:cs typeface="Arial" panose="020B0604020202020204" pitchFamily="34" charset="0"/>
                <a:sym typeface="Times New Roman"/>
              </a:rPr>
              <a:t> conservation planners</a:t>
            </a:r>
            <a:endParaRPr lang="en" b="0"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Clr>
                <a:schemeClr val="dk1"/>
              </a:buClr>
              <a:buSzPts val="1100"/>
              <a:buFont typeface="Arial"/>
              <a:buNone/>
            </a:pPr>
            <a:endParaRPr lang="en" b="1"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Clr>
                <a:schemeClr val="dk1"/>
              </a:buClr>
              <a:buSzPts val="1100"/>
              <a:buFont typeface="Arial"/>
              <a:buNone/>
            </a:pPr>
            <a:r>
              <a:rPr lang="en" b="1" dirty="0" smtClean="0">
                <a:solidFill>
                  <a:schemeClr val="dk1"/>
                </a:solidFill>
                <a:latin typeface="Arial" panose="020B0604020202020204" pitchFamily="34" charset="0"/>
                <a:ea typeface="Times New Roman"/>
                <a:cs typeface="Arial" panose="020B0604020202020204" pitchFamily="34" charset="0"/>
                <a:sym typeface="Times New Roman"/>
              </a:rPr>
              <a:t>Supplemental</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 </a:t>
            </a:r>
            <a:r>
              <a:rPr lang="en" b="1" dirty="0">
                <a:solidFill>
                  <a:schemeClr val="dk1"/>
                </a:solidFill>
                <a:latin typeface="Arial" panose="020B0604020202020204" pitchFamily="34" charset="0"/>
                <a:ea typeface="Times New Roman"/>
                <a:cs typeface="Arial" panose="020B0604020202020204" pitchFamily="34" charset="0"/>
                <a:sym typeface="Times New Roman"/>
              </a:rPr>
              <a:t>Reading</a:t>
            </a:r>
            <a:r>
              <a:rPr lang="en" dirty="0">
                <a:solidFill>
                  <a:schemeClr val="dk1"/>
                </a:solidFill>
                <a:latin typeface="Arial" panose="020B0604020202020204" pitchFamily="34" charset="0"/>
                <a:ea typeface="Times New Roman"/>
                <a:cs typeface="Arial" panose="020B0604020202020204" pitchFamily="34" charset="0"/>
                <a:sym typeface="Times New Roman"/>
              </a:rPr>
              <a:t>  </a:t>
            </a:r>
            <a:endParaRPr dirty="0">
              <a:solidFill>
                <a:schemeClr val="dk1"/>
              </a:solidFill>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Font typeface="Times New Roman"/>
              <a:buChar char="●"/>
            </a:pPr>
            <a:r>
              <a:rPr lang="en" i="1" dirty="0" smtClean="0">
                <a:solidFill>
                  <a:schemeClr val="dk1"/>
                </a:solidFill>
                <a:latin typeface="Arial" panose="020B0604020202020204" pitchFamily="34" charset="0"/>
                <a:ea typeface="Times New Roman"/>
                <a:cs typeface="Arial" panose="020B0604020202020204" pitchFamily="34" charset="0"/>
                <a:sym typeface="Times New Roman"/>
              </a:rPr>
              <a:t>IUCN WCPA Best Practice Guidelines: </a:t>
            </a:r>
            <a:r>
              <a:rPr lang="en" i="1" dirty="0">
                <a:solidFill>
                  <a:schemeClr val="dk1"/>
                </a:solidFill>
                <a:latin typeface="Arial" panose="020B0604020202020204" pitchFamily="34" charset="0"/>
                <a:ea typeface="Times New Roman"/>
                <a:cs typeface="Arial" panose="020B0604020202020204" pitchFamily="34" charset="0"/>
                <a:sym typeface="Times New Roman"/>
              </a:rPr>
              <a:t>Transboundary Conservation: A systematic and integrated approach (Pgs. 59-64</a:t>
            </a:r>
            <a:r>
              <a:rPr lang="en" i="1" dirty="0" smtClean="0">
                <a:solidFill>
                  <a:schemeClr val="dk1"/>
                </a:solidFill>
                <a:latin typeface="Arial" panose="020B0604020202020204" pitchFamily="34" charset="0"/>
                <a:ea typeface="Times New Roman"/>
                <a:cs typeface="Arial" panose="020B0604020202020204" pitchFamily="34" charset="0"/>
                <a:sym typeface="Times New Roman"/>
              </a:rPr>
              <a:t>)</a:t>
            </a:r>
            <a:endParaRPr i="1" dirty="0">
              <a:solidFill>
                <a:schemeClr val="dk1"/>
              </a:solidFill>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Font typeface="Times New Roman"/>
              <a:buChar char="●"/>
            </a:pPr>
            <a:r>
              <a:rPr lang="en" i="1" dirty="0" smtClean="0">
                <a:solidFill>
                  <a:schemeClr val="dk1"/>
                </a:solidFill>
                <a:latin typeface="Arial" panose="020B0604020202020204" pitchFamily="34" charset="0"/>
                <a:ea typeface="Times New Roman"/>
                <a:cs typeface="Arial" panose="020B0604020202020204" pitchFamily="34" charset="0"/>
                <a:sym typeface="Times New Roman"/>
              </a:rPr>
              <a:t>IUCN </a:t>
            </a:r>
            <a:r>
              <a:rPr lang="en" i="1" dirty="0">
                <a:solidFill>
                  <a:schemeClr val="dk1"/>
                </a:solidFill>
                <a:latin typeface="Arial" panose="020B0604020202020204" pitchFamily="34" charset="0"/>
                <a:ea typeface="Times New Roman"/>
                <a:cs typeface="Arial" panose="020B0604020202020204" pitchFamily="34" charset="0"/>
                <a:sym typeface="Times New Roman"/>
              </a:rPr>
              <a:t>Initiating effective transboundary conservation: a practitioner’s guideline based on the experience from the Dinaric </a:t>
            </a:r>
            <a:r>
              <a:rPr lang="en" i="1" dirty="0" smtClean="0">
                <a:solidFill>
                  <a:schemeClr val="dk1"/>
                </a:solidFill>
                <a:latin typeface="Arial" panose="020B0604020202020204" pitchFamily="34" charset="0"/>
                <a:ea typeface="Times New Roman"/>
                <a:cs typeface="Arial" panose="020B0604020202020204" pitchFamily="34" charset="0"/>
                <a:sym typeface="Times New Roman"/>
              </a:rPr>
              <a:t>Arc </a:t>
            </a:r>
            <a:r>
              <a:rPr lang="en" i="1" dirty="0">
                <a:solidFill>
                  <a:schemeClr val="dk1"/>
                </a:solidFill>
                <a:latin typeface="Arial" panose="020B0604020202020204" pitchFamily="34" charset="0"/>
                <a:ea typeface="Times New Roman"/>
                <a:cs typeface="Arial" panose="020B0604020202020204" pitchFamily="34" charset="0"/>
                <a:sym typeface="Times New Roman"/>
              </a:rPr>
              <a:t>(Pgs. 24-42)</a:t>
            </a:r>
            <a:endParaRPr i="1" dirty="0">
              <a:solidFill>
                <a:schemeClr val="dk1"/>
              </a:solidFill>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Font typeface="Times New Roman"/>
              <a:buChar char="●"/>
            </a:pPr>
            <a:r>
              <a:rPr lang="en" i="1" dirty="0" smtClean="0">
                <a:solidFill>
                  <a:schemeClr val="dk1"/>
                </a:solidFill>
                <a:latin typeface="Arial" panose="020B0604020202020204" pitchFamily="34" charset="0"/>
                <a:ea typeface="Times New Roman"/>
                <a:cs typeface="Arial" panose="020B0604020202020204" pitchFamily="34" charset="0"/>
                <a:sym typeface="Times New Roman"/>
              </a:rPr>
              <a:t>IUCN </a:t>
            </a:r>
            <a:r>
              <a:rPr lang="en" i="1" dirty="0">
                <a:solidFill>
                  <a:schemeClr val="dk1"/>
                </a:solidFill>
                <a:latin typeface="Arial" panose="020B0604020202020204" pitchFamily="34" charset="0"/>
                <a:ea typeface="Times New Roman"/>
                <a:cs typeface="Arial" panose="020B0604020202020204" pitchFamily="34" charset="0"/>
                <a:sym typeface="Times New Roman"/>
              </a:rPr>
              <a:t>Guidelines for Protected Areas Legislation (PA Guidelines) (Pgs. 281-292)</a:t>
            </a:r>
            <a:endParaRPr i="1"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3443486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51bb4545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51bb4545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n" i="1" dirty="0">
                <a:latin typeface="Arial" panose="020B0604020202020204" pitchFamily="34" charset="0"/>
                <a:ea typeface="Times New Roman"/>
                <a:cs typeface="Arial" panose="020B0604020202020204" pitchFamily="34" charset="0"/>
                <a:sym typeface="Times New Roman"/>
              </a:rPr>
              <a:t>Photo Credit: </a:t>
            </a:r>
            <a:r>
              <a:rPr lang="en-GB" i="1" dirty="0" smtClean="0">
                <a:latin typeface="Arial" panose="020B0604020202020204" pitchFamily="34" charset="0"/>
                <a:ea typeface="Times New Roman"/>
                <a:cs typeface="Arial" panose="020B0604020202020204" pitchFamily="34" charset="0"/>
                <a:sym typeface="Times New Roman"/>
              </a:rPr>
              <a:t>Plitvice Lakes National Park (Croatia) ©</a:t>
            </a:r>
            <a:r>
              <a:rPr lang="hr-HR" i="1" dirty="0" smtClean="0">
                <a:latin typeface="Arial" panose="020B0604020202020204" pitchFamily="34" charset="0"/>
                <a:ea typeface="Times New Roman"/>
                <a:cs typeface="Arial" panose="020B0604020202020204" pitchFamily="34" charset="0"/>
                <a:sym typeface="Times New Roman"/>
              </a:rPr>
              <a:t>Maja</a:t>
            </a:r>
            <a:r>
              <a:rPr lang="hr-HR" i="1" baseline="0" dirty="0" smtClean="0">
                <a:latin typeface="Arial" panose="020B0604020202020204" pitchFamily="34" charset="0"/>
                <a:ea typeface="Times New Roman"/>
                <a:cs typeface="Arial" panose="020B0604020202020204" pitchFamily="34" charset="0"/>
                <a:sym typeface="Times New Roman"/>
              </a:rPr>
              <a:t> Vasilijević</a:t>
            </a:r>
            <a:endParaRPr lang="en-GB" i="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b="0"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 b="1" dirty="0" smtClean="0">
                <a:latin typeface="Arial" panose="020B0604020202020204" pitchFamily="34" charset="0"/>
                <a:ea typeface="Times New Roman"/>
                <a:cs typeface="Arial" panose="020B0604020202020204" pitchFamily="34" charset="0"/>
                <a:sym typeface="Times New Roman"/>
              </a:rPr>
              <a:t>Diagnostic </a:t>
            </a:r>
            <a:r>
              <a:rPr lang="hr-HR" b="1" dirty="0" smtClean="0">
                <a:latin typeface="Arial" panose="020B0604020202020204" pitchFamily="34" charset="0"/>
                <a:ea typeface="Times New Roman"/>
                <a:cs typeface="Arial" panose="020B0604020202020204" pitchFamily="34" charset="0"/>
                <a:sym typeface="Times New Roman"/>
              </a:rPr>
              <a:t>t</a:t>
            </a:r>
            <a:r>
              <a:rPr lang="en" b="1" dirty="0" smtClean="0">
                <a:latin typeface="Arial" panose="020B0604020202020204" pitchFamily="34" charset="0"/>
                <a:ea typeface="Times New Roman"/>
                <a:cs typeface="Arial" panose="020B0604020202020204" pitchFamily="34" charset="0"/>
                <a:sym typeface="Times New Roman"/>
              </a:rPr>
              <a:t>ool</a:t>
            </a:r>
            <a:r>
              <a:rPr lang="hr-HR" b="1" dirty="0" smtClean="0">
                <a:latin typeface="Arial" panose="020B0604020202020204" pitchFamily="34" charset="0"/>
                <a:ea typeface="Times New Roman"/>
                <a:cs typeface="Arial" panose="020B0604020202020204" pitchFamily="34" charset="0"/>
                <a:sym typeface="Times New Roman"/>
              </a:rPr>
              <a:t> for transboundary conservation</a:t>
            </a:r>
            <a:r>
              <a:rPr lang="hr-HR" b="1" baseline="0" dirty="0" smtClean="0">
                <a:latin typeface="Arial" panose="020B0604020202020204" pitchFamily="34" charset="0"/>
                <a:ea typeface="Times New Roman"/>
                <a:cs typeface="Arial" panose="020B0604020202020204" pitchFamily="34" charset="0"/>
                <a:sym typeface="Times New Roman"/>
              </a:rPr>
              <a:t> planners</a:t>
            </a:r>
            <a:endParaRPr b="1" dirty="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en" dirty="0">
                <a:latin typeface="Arial" panose="020B0604020202020204" pitchFamily="34" charset="0"/>
                <a:ea typeface="Times New Roman"/>
                <a:cs typeface="Arial" panose="020B0604020202020204" pitchFamily="34" charset="0"/>
                <a:sym typeface="Times New Roman"/>
              </a:rPr>
              <a:t>Tool for rapid </a:t>
            </a:r>
            <a:r>
              <a:rPr lang="en" dirty="0" smtClean="0">
                <a:latin typeface="Arial" panose="020B0604020202020204" pitchFamily="34" charset="0"/>
                <a:ea typeface="Times New Roman"/>
                <a:cs typeface="Arial" panose="020B0604020202020204" pitchFamily="34" charset="0"/>
                <a:sym typeface="Times New Roman"/>
              </a:rPr>
              <a:t>assessment </a:t>
            </a:r>
            <a:r>
              <a:rPr lang="en" dirty="0">
                <a:latin typeface="Arial" panose="020B0604020202020204" pitchFamily="34" charset="0"/>
                <a:ea typeface="Times New Roman"/>
                <a:cs typeface="Arial" panose="020B0604020202020204" pitchFamily="34" charset="0"/>
                <a:sym typeface="Times New Roman"/>
              </a:rPr>
              <a:t>of </a:t>
            </a:r>
            <a:r>
              <a:rPr lang="hr-HR" dirty="0" smtClean="0">
                <a:latin typeface="Arial" panose="020B0604020202020204" pitchFamily="34" charset="0"/>
                <a:ea typeface="Times New Roman"/>
                <a:cs typeface="Arial" panose="020B0604020202020204" pitchFamily="34" charset="0"/>
                <a:sym typeface="Times New Roman"/>
              </a:rPr>
              <a:t>transboundary </a:t>
            </a:r>
            <a:r>
              <a:rPr lang="en" dirty="0" smtClean="0">
                <a:latin typeface="Arial" panose="020B0604020202020204" pitchFamily="34" charset="0"/>
                <a:ea typeface="Times New Roman"/>
                <a:cs typeface="Arial" panose="020B0604020202020204" pitchFamily="34" charset="0"/>
                <a:sym typeface="Times New Roman"/>
              </a:rPr>
              <a:t>conservation projects</a:t>
            </a:r>
            <a:endParaRPr lang="hr-HR" dirty="0" smtClean="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hr-HR" b="0" baseline="0" dirty="0" smtClean="0">
                <a:latin typeface="Arial" panose="020B0604020202020204" pitchFamily="34" charset="0"/>
                <a:ea typeface="Times New Roman"/>
                <a:cs typeface="Arial" panose="020B0604020202020204" pitchFamily="34" charset="0"/>
                <a:sym typeface="Times New Roman"/>
              </a:rPr>
              <a:t>Provides for self-assessment or the assessment can be guided by an experienced facilitator</a:t>
            </a:r>
            <a:endParaRPr dirty="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en" dirty="0">
                <a:latin typeface="Arial" panose="020B0604020202020204" pitchFamily="34" charset="0"/>
                <a:ea typeface="Times New Roman"/>
                <a:cs typeface="Arial" panose="020B0604020202020204" pitchFamily="34" charset="0"/>
                <a:sym typeface="Times New Roman"/>
              </a:rPr>
              <a:t>Recommended use: following the completion of the stakeholder </a:t>
            </a:r>
            <a:r>
              <a:rPr lang="en" dirty="0" smtClean="0">
                <a:latin typeface="Arial" panose="020B0604020202020204" pitchFamily="34" charset="0"/>
                <a:ea typeface="Times New Roman"/>
                <a:cs typeface="Arial" panose="020B0604020202020204" pitchFamily="34" charset="0"/>
                <a:sym typeface="Times New Roman"/>
              </a:rPr>
              <a:t>analysis</a:t>
            </a:r>
            <a:endParaRPr dirty="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en" dirty="0">
                <a:latin typeface="Arial" panose="020B0604020202020204" pitchFamily="34" charset="0"/>
                <a:ea typeface="Times New Roman"/>
                <a:cs typeface="Arial" panose="020B0604020202020204" pitchFamily="34" charset="0"/>
                <a:sym typeface="Times New Roman"/>
              </a:rPr>
              <a:t>Questionnaire developed to assess interests of stakeholders and feasibility of the transboundary conservation </a:t>
            </a:r>
            <a:r>
              <a:rPr lang="hr-HR" dirty="0" smtClean="0">
                <a:latin typeface="Arial" panose="020B0604020202020204" pitchFamily="34" charset="0"/>
                <a:ea typeface="Times New Roman"/>
                <a:cs typeface="Arial" panose="020B0604020202020204" pitchFamily="34" charset="0"/>
                <a:sym typeface="Times New Roman"/>
              </a:rPr>
              <a:t>initiative</a:t>
            </a:r>
            <a:endParaRPr dirty="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en" dirty="0">
                <a:latin typeface="Arial" panose="020B0604020202020204" pitchFamily="34" charset="0"/>
                <a:ea typeface="Times New Roman"/>
                <a:cs typeface="Arial" panose="020B0604020202020204" pitchFamily="34" charset="0"/>
                <a:sym typeface="Times New Roman"/>
              </a:rPr>
              <a:t>Questionnaire is standardized and is not tailored to a specific </a:t>
            </a:r>
            <a:r>
              <a:rPr lang="en" dirty="0" smtClean="0">
                <a:latin typeface="Arial" panose="020B0604020202020204" pitchFamily="34" charset="0"/>
                <a:ea typeface="Times New Roman"/>
                <a:cs typeface="Arial" panose="020B0604020202020204" pitchFamily="34" charset="0"/>
                <a:sym typeface="Times New Roman"/>
              </a:rPr>
              <a:t>area</a:t>
            </a:r>
            <a:endParaRPr lang="hr-HR" dirty="0" smtClean="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en-US" dirty="0" smtClean="0">
                <a:latin typeface="Arial" panose="020B0604020202020204" pitchFamily="34" charset="0"/>
                <a:ea typeface="Times New Roman"/>
                <a:cs typeface="Arial" panose="020B0604020202020204" pitchFamily="34" charset="0"/>
                <a:sym typeface="Times New Roman"/>
              </a:rPr>
              <a:t>Helps</a:t>
            </a:r>
            <a:r>
              <a:rPr lang="en-US" baseline="0" dirty="0" smtClean="0">
                <a:latin typeface="Arial" panose="020B0604020202020204" pitchFamily="34" charset="0"/>
                <a:ea typeface="Times New Roman"/>
                <a:cs typeface="Arial" panose="020B0604020202020204" pitchFamily="34" charset="0"/>
                <a:sym typeface="Times New Roman"/>
              </a:rPr>
              <a:t> d</a:t>
            </a:r>
            <a:r>
              <a:rPr lang="hr-HR" dirty="0" smtClean="0">
                <a:latin typeface="Arial" panose="020B0604020202020204" pitchFamily="34" charset="0"/>
                <a:ea typeface="Times New Roman"/>
                <a:cs typeface="Arial" panose="020B0604020202020204" pitchFamily="34" charset="0"/>
                <a:sym typeface="Times New Roman"/>
              </a:rPr>
              <a:t>etermine:</a:t>
            </a:r>
          </a:p>
          <a:p>
            <a:pPr marL="628650" lvl="1"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The need for transboundary conservation </a:t>
            </a:r>
          </a:p>
          <a:p>
            <a:pPr marL="628650" lvl="1" indent="-171450" rtl="0">
              <a:lnSpc>
                <a:spcPct val="115000"/>
              </a:lnSpc>
              <a:spcBef>
                <a:spcPts val="0"/>
              </a:spcBef>
              <a:spcAft>
                <a:spcPts val="0"/>
              </a:spcAft>
            </a:pPr>
            <a:r>
              <a:rPr lang="en-US" sz="1100" b="0" i="0" u="none" strike="noStrike" kern="1200" cap="none" dirty="0" smtClean="0">
                <a:solidFill>
                  <a:prstClr val="black"/>
                </a:solidFill>
                <a:latin typeface="Arial" panose="020B0604020202020204" pitchFamily="34" charset="0"/>
                <a:ea typeface="Arial"/>
                <a:cs typeface="Arial" panose="020B0604020202020204" pitchFamily="34" charset="0"/>
                <a:sym typeface="Arial"/>
              </a:rPr>
              <a:t>Readiness of stakeholders to initiate </a:t>
            </a:r>
            <a:r>
              <a:rPr lang="hr-HR" baseline="0" dirty="0" smtClean="0">
                <a:latin typeface="Arial" panose="020B0604020202020204" pitchFamily="34" charset="0"/>
                <a:ea typeface="Times New Roman"/>
                <a:cs typeface="Arial" panose="020B0604020202020204" pitchFamily="34" charset="0"/>
                <a:sym typeface="Times New Roman"/>
              </a:rPr>
              <a:t>transboundary conservation </a:t>
            </a:r>
          </a:p>
          <a:p>
            <a:pPr marL="628650" lvl="1" indent="-171450" rtl="0">
              <a:lnSpc>
                <a:spcPct val="115000"/>
              </a:lnSpc>
              <a:spcBef>
                <a:spcPts val="0"/>
              </a:spcBef>
              <a:spcAft>
                <a:spcPts val="0"/>
              </a:spcAft>
            </a:pPr>
            <a:r>
              <a:rPr lang="en-US" sz="1100" b="0" i="0" u="none" strike="noStrike" kern="1200" cap="none" dirty="0" smtClean="0">
                <a:solidFill>
                  <a:prstClr val="black"/>
                </a:solidFill>
                <a:latin typeface="Arial" panose="020B0604020202020204" pitchFamily="34" charset="0"/>
                <a:ea typeface="Arial"/>
                <a:cs typeface="Arial" panose="020B0604020202020204" pitchFamily="34" charset="0"/>
                <a:sym typeface="Arial"/>
              </a:rPr>
              <a:t>Opportunities that could speed up the process and/or be generated by </a:t>
            </a:r>
            <a:r>
              <a:rPr lang="hr-HR" baseline="0" dirty="0" smtClean="0">
                <a:latin typeface="Arial" panose="020B0604020202020204" pitchFamily="34" charset="0"/>
                <a:ea typeface="Times New Roman"/>
                <a:cs typeface="Arial" panose="020B0604020202020204" pitchFamily="34" charset="0"/>
                <a:sym typeface="Times New Roman"/>
              </a:rPr>
              <a:t>transboundary conservation </a:t>
            </a:r>
          </a:p>
          <a:p>
            <a:pPr marL="628650" lvl="1" indent="-171450" rtl="0">
              <a:lnSpc>
                <a:spcPct val="115000"/>
              </a:lnSpc>
              <a:spcBef>
                <a:spcPts val="0"/>
              </a:spcBef>
              <a:spcAft>
                <a:spcPts val="0"/>
              </a:spcAft>
            </a:pPr>
            <a:r>
              <a:rPr lang="en-US" sz="1100" b="0" i="0" u="none" strike="noStrike" kern="1200" cap="none" dirty="0" smtClean="0">
                <a:solidFill>
                  <a:prstClr val="black"/>
                </a:solidFill>
                <a:latin typeface="Arial" panose="020B0604020202020204" pitchFamily="34" charset="0"/>
                <a:ea typeface="Arial"/>
                <a:cs typeface="Arial" panose="020B0604020202020204" pitchFamily="34" charset="0"/>
                <a:sym typeface="Arial"/>
              </a:rPr>
              <a:t>Risks that could slow the process</a:t>
            </a:r>
            <a:endParaRPr lang="hr-HR" dirty="0" smtClean="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hr-HR" dirty="0" smtClean="0">
                <a:latin typeface="Arial" panose="020B0604020202020204" pitchFamily="34" charset="0"/>
                <a:ea typeface="Times New Roman"/>
                <a:cs typeface="Arial" panose="020B0604020202020204" pitchFamily="34" charset="0"/>
                <a:sym typeface="Times New Roman"/>
              </a:rPr>
              <a:t>The</a:t>
            </a:r>
            <a:r>
              <a:rPr lang="hr-HR" baseline="0" dirty="0" smtClean="0">
                <a:latin typeface="Arial" panose="020B0604020202020204" pitchFamily="34" charset="0"/>
                <a:ea typeface="Times New Roman"/>
                <a:cs typeface="Arial" panose="020B0604020202020204" pitchFamily="34" charset="0"/>
                <a:sym typeface="Times New Roman"/>
              </a:rPr>
              <a:t> tool provides a clearer overview of the current situation relevant for initiating transboundary conservation, </a:t>
            </a:r>
            <a:r>
              <a:rPr lang="de-DE" sz="1100" b="0" i="0" u="none" strike="noStrike" cap="none" dirty="0" smtClean="0">
                <a:solidFill>
                  <a:srgbClr val="000000"/>
                </a:solidFill>
                <a:effectLst/>
                <a:latin typeface="Arial"/>
                <a:ea typeface="Arial"/>
                <a:cs typeface="Arial"/>
                <a:sym typeface="Arial"/>
              </a:rPr>
              <a:t>which enables the parties to decide whether to engage or not in a </a:t>
            </a:r>
            <a:r>
              <a:rPr lang="hr-HR" sz="1100" b="0" i="0" u="none" strike="noStrike" cap="none" dirty="0" smtClean="0">
                <a:solidFill>
                  <a:srgbClr val="000000"/>
                </a:solidFill>
                <a:effectLst/>
                <a:latin typeface="Arial"/>
                <a:ea typeface="Arial"/>
                <a:cs typeface="Arial"/>
                <a:sym typeface="Arial"/>
              </a:rPr>
              <a:t>transboundary conservation</a:t>
            </a:r>
            <a:r>
              <a:rPr lang="de-DE" sz="1100" b="0" i="0" u="none" strike="noStrike" cap="none" dirty="0" smtClean="0">
                <a:solidFill>
                  <a:srgbClr val="000000"/>
                </a:solidFill>
                <a:effectLst/>
                <a:latin typeface="Arial"/>
                <a:ea typeface="Arial"/>
                <a:cs typeface="Arial"/>
                <a:sym typeface="Arial"/>
              </a:rPr>
              <a:t> process</a:t>
            </a:r>
          </a:p>
          <a:p>
            <a:pPr marL="457200" lvl="0" indent="-298450" rtl="0">
              <a:lnSpc>
                <a:spcPct val="115000"/>
              </a:lnSpc>
              <a:spcBef>
                <a:spcPts val="0"/>
              </a:spcBef>
              <a:spcAft>
                <a:spcPts val="0"/>
              </a:spcAft>
              <a:buClr>
                <a:schemeClr val="dk1"/>
              </a:buClr>
              <a:buSzPts val="1100"/>
              <a:buChar char="●"/>
            </a:pPr>
            <a:r>
              <a:rPr lang="de-DE" sz="1100" b="0" i="0" u="none" strike="noStrike" cap="none" dirty="0" smtClean="0">
                <a:solidFill>
                  <a:srgbClr val="000000"/>
                </a:solidFill>
                <a:effectLst/>
                <a:latin typeface="Arial"/>
                <a:ea typeface="Times New Roman"/>
                <a:cs typeface="Arial"/>
                <a:sym typeface="Arial"/>
              </a:rPr>
              <a:t>The</a:t>
            </a:r>
            <a:r>
              <a:rPr lang="de-DE" sz="1100" b="0" i="0" u="none" strike="noStrike" cap="none" baseline="0" dirty="0" smtClean="0">
                <a:solidFill>
                  <a:srgbClr val="000000"/>
                </a:solidFill>
                <a:effectLst/>
                <a:latin typeface="Arial"/>
                <a:ea typeface="Times New Roman"/>
                <a:cs typeface="Arial"/>
                <a:sym typeface="Arial"/>
              </a:rPr>
              <a:t> tool itself does not indicate a clear advice whether to go forward with the TBCA intiative, but it can provide the basi for parties to take that decision</a:t>
            </a:r>
            <a:endParaRPr lang="hr-HR" dirty="0" smtClean="0">
              <a:latin typeface="Arial" panose="020B0604020202020204" pitchFamily="34" charset="0"/>
              <a:ea typeface="Times New Roman"/>
              <a:cs typeface="Arial" panose="020B0604020202020204" pitchFamily="34" charset="0"/>
              <a:sym typeface="Times New Roman"/>
            </a:endParaRPr>
          </a:p>
          <a:p>
            <a:pPr marL="457200" lvl="0" indent="-298450" rtl="0">
              <a:lnSpc>
                <a:spcPct val="115000"/>
              </a:lnSpc>
              <a:spcBef>
                <a:spcPts val="0"/>
              </a:spcBef>
              <a:spcAft>
                <a:spcPts val="0"/>
              </a:spcAft>
              <a:buClr>
                <a:schemeClr val="dk1"/>
              </a:buClr>
              <a:buSzPts val="1100"/>
              <a:buChar char="●"/>
            </a:pPr>
            <a:r>
              <a:rPr lang="hr-HR" dirty="0" smtClean="0">
                <a:latin typeface="Arial" panose="020B0604020202020204" pitchFamily="34" charset="0"/>
                <a:ea typeface="Times New Roman"/>
                <a:cs typeface="Arial" panose="020B0604020202020204" pitchFamily="34" charset="0"/>
                <a:sym typeface="Times New Roman"/>
              </a:rPr>
              <a:t>After</a:t>
            </a:r>
            <a:r>
              <a:rPr lang="hr-HR" baseline="0" dirty="0" smtClean="0">
                <a:latin typeface="Arial" panose="020B0604020202020204" pitchFamily="34" charset="0"/>
                <a:ea typeface="Times New Roman"/>
                <a:cs typeface="Arial" panose="020B0604020202020204" pitchFamily="34" charset="0"/>
                <a:sym typeface="Times New Roman"/>
              </a:rPr>
              <a:t> completion of the tool, the users are provided with an automated report containing relevant information</a:t>
            </a:r>
          </a:p>
          <a:p>
            <a:pPr marL="457200" lvl="0" indent="-298450" rtl="0">
              <a:lnSpc>
                <a:spcPct val="115000"/>
              </a:lnSpc>
              <a:spcBef>
                <a:spcPts val="0"/>
              </a:spcBef>
              <a:spcAft>
                <a:spcPts val="0"/>
              </a:spcAft>
              <a:buClr>
                <a:schemeClr val="dk1"/>
              </a:buClr>
              <a:buSzPts val="1100"/>
              <a:buChar char="●"/>
            </a:pPr>
            <a:r>
              <a:rPr lang="hr-HR" baseline="0" dirty="0" smtClean="0">
                <a:latin typeface="Arial" panose="020B0604020202020204" pitchFamily="34" charset="0"/>
                <a:ea typeface="Times New Roman"/>
                <a:cs typeface="Arial" panose="020B0604020202020204" pitchFamily="34" charset="0"/>
                <a:sym typeface="Times New Roman"/>
              </a:rPr>
              <a:t>Usually, it would take 2-3 days to complete the tool in a participatory manner during a facilitated workshop. There are different ways to implement the tool, individually or by a group of stakeholders in each country separatly or jointly during a workshop. </a:t>
            </a:r>
            <a:r>
              <a:rPr lang="en-US" sz="1100" b="0" i="0" u="none" strike="noStrike" cap="none" dirty="0" smtClean="0">
                <a:solidFill>
                  <a:srgbClr val="000000"/>
                </a:solidFill>
                <a:effectLst/>
                <a:latin typeface="Arial"/>
                <a:ea typeface="Arial"/>
                <a:cs typeface="Arial"/>
                <a:sym typeface="Arial"/>
              </a:rPr>
              <a:t>The diagnosis could e.g., be done with government officials and with locals on one side of the border, to get information on the different views and interests, to use this information for the phase of initiating the TBCA and for confirming later in the process. </a:t>
            </a:r>
            <a:endParaRPr lang="hr-HR" sz="1100" b="0" i="0" u="none" strike="noStrike" cap="none" dirty="0" smtClean="0">
              <a:solidFill>
                <a:srgbClr val="000000"/>
              </a:solidFill>
              <a:effectLst/>
              <a:latin typeface="Arial"/>
              <a:ea typeface="Arial"/>
              <a:cs typeface="Arial"/>
              <a:sym typeface="Arial"/>
            </a:endParaRPr>
          </a:p>
          <a:p>
            <a:pPr marL="457200" lvl="0" indent="-298450" rtl="0">
              <a:lnSpc>
                <a:spcPct val="115000"/>
              </a:lnSpc>
              <a:spcBef>
                <a:spcPts val="0"/>
              </a:spcBef>
              <a:spcAft>
                <a:spcPts val="0"/>
              </a:spcAft>
              <a:buClr>
                <a:schemeClr val="dk1"/>
              </a:buClr>
              <a:buSzPts val="1100"/>
              <a:buChar char="●"/>
            </a:pPr>
            <a:endParaRPr lang="hr-HR" sz="1100" b="0" i="0" u="none" strike="noStrike" cap="none" dirty="0" smtClean="0">
              <a:solidFill>
                <a:srgbClr val="000000"/>
              </a:solidFill>
              <a:effectLst/>
              <a:latin typeface="Arial"/>
              <a:ea typeface="Arial"/>
              <a:cs typeface="Arial"/>
              <a:sym typeface="Arial"/>
            </a:endParaRPr>
          </a:p>
          <a:p>
            <a:pPr marL="158750" lvl="0" indent="0" rtl="0">
              <a:lnSpc>
                <a:spcPct val="115000"/>
              </a:lnSpc>
              <a:spcBef>
                <a:spcPts val="0"/>
              </a:spcBef>
              <a:spcAft>
                <a:spcPts val="0"/>
              </a:spcAft>
              <a:buClr>
                <a:schemeClr val="dk1"/>
              </a:buClr>
              <a:buSzPts val="1100"/>
              <a:buNone/>
            </a:pPr>
            <a:r>
              <a:rPr lang="hr-HR" sz="1100" b="0" i="0" u="none" strike="noStrike" cap="none" dirty="0" smtClean="0">
                <a:solidFill>
                  <a:srgbClr val="000000"/>
                </a:solidFill>
                <a:effectLst/>
                <a:latin typeface="Arial"/>
                <a:ea typeface="Arial"/>
                <a:cs typeface="Arial"/>
                <a:sym typeface="Arial"/>
              </a:rPr>
              <a:t>*Note that </a:t>
            </a:r>
            <a:r>
              <a:rPr lang="en-US" sz="1100" b="0" i="0" u="none" strike="noStrike" cap="none" dirty="0" smtClean="0">
                <a:solidFill>
                  <a:srgbClr val="000000"/>
                </a:solidFill>
                <a:effectLst/>
                <a:latin typeface="Arial"/>
                <a:ea typeface="Arial"/>
                <a:cs typeface="Arial"/>
                <a:sym typeface="Arial"/>
              </a:rPr>
              <a:t>a typical question from the audience may be how to move on when the diagnosis gives different indications for both sides of the potential TBCA and how to achieve consensus.</a:t>
            </a:r>
            <a:r>
              <a:rPr lang="hr-HR" sz="1100" b="0" i="0" u="none" strike="noStrike" cap="none" dirty="0" smtClean="0">
                <a:solidFill>
                  <a:srgbClr val="000000"/>
                </a:solidFill>
                <a:effectLst/>
                <a:latin typeface="Arial"/>
                <a:ea typeface="Arial"/>
                <a:cs typeface="Arial"/>
                <a:sym typeface="Arial"/>
              </a:rPr>
              <a:t> In that case, futher</a:t>
            </a:r>
            <a:r>
              <a:rPr lang="hr-HR" sz="1100" b="0" i="0" u="none" strike="noStrike" cap="none" baseline="0" dirty="0" smtClean="0">
                <a:solidFill>
                  <a:srgbClr val="000000"/>
                </a:solidFill>
                <a:effectLst/>
                <a:latin typeface="Arial"/>
                <a:ea typeface="Arial"/>
                <a:cs typeface="Arial"/>
                <a:sym typeface="Arial"/>
              </a:rPr>
              <a:t> facilitation between countries is needed until agreement is reached whether to go ahead with transboundary cooperation or not.</a:t>
            </a:r>
            <a:endParaRPr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i="1"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2791261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4051bb4545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4051bb4545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hr-HR" b="1" dirty="0" smtClean="0">
                <a:solidFill>
                  <a:schemeClr val="dk1"/>
                </a:solidFill>
                <a:latin typeface="Arial" panose="020B0604020202020204" pitchFamily="34" charset="0"/>
                <a:ea typeface="Times New Roman"/>
                <a:cs typeface="Arial" panose="020B0604020202020204" pitchFamily="34" charset="0"/>
                <a:sym typeface="Times New Roman"/>
              </a:rPr>
              <a:t>Practical exercise 1: Diagnostic tool for transboundary conservation planners</a:t>
            </a:r>
          </a:p>
          <a:p>
            <a:pPr marL="0" lvl="0" indent="0" rtl="0">
              <a:lnSpc>
                <a:spcPct val="115000"/>
              </a:lnSpc>
              <a:spcBef>
                <a:spcPts val="0"/>
              </a:spcBef>
              <a:spcAft>
                <a:spcPts val="0"/>
              </a:spcAft>
              <a:buNone/>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Refer to Exercise 1: </a:t>
            </a:r>
            <a:r>
              <a:rPr lang="hr-HR" dirty="0" smtClean="0">
                <a:solidFill>
                  <a:schemeClr val="dk1"/>
                </a:solidFill>
                <a:latin typeface="Arial" panose="020B0604020202020204" pitchFamily="34" charset="0"/>
                <a:ea typeface="Times New Roman"/>
                <a:cs typeface="Arial" panose="020B0604020202020204" pitchFamily="34" charset="0"/>
                <a:sym typeface="Times New Roman"/>
              </a:rPr>
              <a:t>Diagnostic tool for transboundary conservation planners</a:t>
            </a:r>
            <a:endParaRPr lang="en-US"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b="0" dirty="0" smtClean="0">
                <a:latin typeface="Arial" panose="020B0604020202020204" pitchFamily="34" charset="0"/>
                <a:ea typeface="Times New Roman"/>
                <a:cs typeface="Arial" panose="020B0604020202020204" pitchFamily="34" charset="0"/>
                <a:sym typeface="Times New Roman"/>
              </a:rPr>
              <a:t>The</a:t>
            </a:r>
            <a:r>
              <a:rPr lang="en-US" b="0" baseline="0" dirty="0" smtClean="0">
                <a:latin typeface="Arial" panose="020B0604020202020204" pitchFamily="34" charset="0"/>
                <a:ea typeface="Times New Roman"/>
                <a:cs typeface="Arial" panose="020B0604020202020204" pitchFamily="34" charset="0"/>
                <a:sym typeface="Times New Roman"/>
              </a:rPr>
              <a:t> purpose of this exercise is to build capacity to assess the feasibility of establishing a </a:t>
            </a:r>
            <a:r>
              <a:rPr lang="hr-HR" b="0" baseline="0" dirty="0" smtClean="0">
                <a:latin typeface="Arial" panose="020B0604020202020204" pitchFamily="34" charset="0"/>
                <a:ea typeface="Times New Roman"/>
                <a:cs typeface="Arial" panose="020B0604020202020204" pitchFamily="34" charset="0"/>
                <a:sym typeface="Times New Roman"/>
              </a:rPr>
              <a:t>TBCA</a:t>
            </a:r>
            <a:r>
              <a:rPr lang="en-US" b="0" baseline="0" dirty="0" smtClean="0">
                <a:latin typeface="Arial" panose="020B0604020202020204" pitchFamily="34" charset="0"/>
                <a:ea typeface="Times New Roman"/>
                <a:cs typeface="Arial" panose="020B0604020202020204" pitchFamily="34" charset="0"/>
                <a:sym typeface="Times New Roman"/>
              </a:rPr>
              <a:t>. To do so, the exercise makes use of the </a:t>
            </a:r>
            <a:r>
              <a:rPr lang="hr-HR" b="0" baseline="0" dirty="0" smtClean="0">
                <a:latin typeface="Arial" panose="020B0604020202020204" pitchFamily="34" charset="0"/>
                <a:ea typeface="Times New Roman"/>
                <a:cs typeface="Arial" panose="020B0604020202020204" pitchFamily="34" charset="0"/>
                <a:sym typeface="Times New Roman"/>
              </a:rPr>
              <a:t>Diagnostic</a:t>
            </a:r>
            <a:r>
              <a:rPr lang="en-US" b="0" baseline="0" dirty="0" smtClean="0">
                <a:latin typeface="Arial" panose="020B0604020202020204" pitchFamily="34" charset="0"/>
                <a:ea typeface="Times New Roman"/>
                <a:cs typeface="Arial" panose="020B0604020202020204" pitchFamily="34" charset="0"/>
                <a:sym typeface="Times New Roman"/>
              </a:rPr>
              <a:t> tool for transboundary conservation planners.</a:t>
            </a:r>
          </a:p>
          <a:p>
            <a:pPr marL="0" lvl="0" indent="0" rtl="0">
              <a:lnSpc>
                <a:spcPct val="115000"/>
              </a:lnSpc>
              <a:spcBef>
                <a:spcPts val="0"/>
              </a:spcBef>
              <a:spcAft>
                <a:spcPts val="0"/>
              </a:spcAft>
              <a:buNone/>
            </a:pPr>
            <a:endParaRPr lang="en-US" b="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b="0" dirty="0" smtClean="0">
                <a:latin typeface="Arial" panose="020B0604020202020204" pitchFamily="34" charset="0"/>
                <a:ea typeface="Times New Roman"/>
                <a:cs typeface="Arial" panose="020B0604020202020204" pitchFamily="34" charset="0"/>
                <a:sym typeface="Times New Roman"/>
              </a:rPr>
              <a:t>Structure</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GB" sz="1100" dirty="0" smtClean="0">
                <a:latin typeface="Arial" panose="020B0604020202020204" pitchFamily="34" charset="0"/>
                <a:cs typeface="Arial" panose="020B0604020202020204" pitchFamily="34" charset="0"/>
              </a:rPr>
              <a:t>Introduction to Exercise (1</a:t>
            </a:r>
            <a:r>
              <a:rPr lang="hr-HR" sz="1100" dirty="0" smtClean="0">
                <a:latin typeface="Arial" panose="020B0604020202020204" pitchFamily="34" charset="0"/>
                <a:cs typeface="Arial" panose="020B0604020202020204" pitchFamily="34" charset="0"/>
              </a:rPr>
              <a:t>0</a:t>
            </a:r>
            <a:r>
              <a:rPr lang="en-GB" sz="1100" dirty="0" smtClean="0">
                <a:latin typeface="Arial" panose="020B0604020202020204" pitchFamily="34" charset="0"/>
                <a:cs typeface="Arial" panose="020B0604020202020204" pitchFamily="34" charset="0"/>
              </a:rPr>
              <a:t> minutes)</a:t>
            </a:r>
            <a:endParaRPr lang="hr-HR" sz="110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dirty="0" smtClean="0">
                <a:latin typeface="Arial" panose="020B0604020202020204" pitchFamily="34" charset="0"/>
                <a:cs typeface="Arial" panose="020B0604020202020204" pitchFamily="34" charset="0"/>
              </a:rPr>
              <a:t>Individual Work (60 minutes)</a:t>
            </a:r>
            <a:endParaRPr lang="hr-HR" sz="110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dirty="0" smtClean="0">
                <a:latin typeface="Arial" panose="020B0604020202020204" pitchFamily="34" charset="0"/>
                <a:cs typeface="Arial" panose="020B0604020202020204" pitchFamily="34" charset="0"/>
              </a:rPr>
              <a:t>Joint Group Discussion (</a:t>
            </a:r>
            <a:r>
              <a:rPr lang="hr-HR" sz="1100" dirty="0" smtClean="0">
                <a:latin typeface="Arial" panose="020B0604020202020204" pitchFamily="34" charset="0"/>
                <a:cs typeface="Arial" panose="020B0604020202020204" pitchFamily="34" charset="0"/>
              </a:rPr>
              <a:t>3</a:t>
            </a:r>
            <a:r>
              <a:rPr lang="en-GB" sz="1100" dirty="0" smtClean="0">
                <a:latin typeface="Arial" panose="020B0604020202020204" pitchFamily="34" charset="0"/>
                <a:cs typeface="Arial" panose="020B0604020202020204" pitchFamily="34" charset="0"/>
              </a:rPr>
              <a:t>0 minutes)</a:t>
            </a:r>
            <a:endParaRPr lang="hr-HR" sz="110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dirty="0" smtClean="0">
                <a:latin typeface="Arial" panose="020B0604020202020204" pitchFamily="34" charset="0"/>
                <a:cs typeface="Arial" panose="020B0604020202020204" pitchFamily="34" charset="0"/>
              </a:rPr>
              <a:t>Consolidation (5 minutes)</a:t>
            </a:r>
          </a:p>
          <a:p>
            <a:pPr marL="0" lvl="0" indent="0" rtl="0">
              <a:lnSpc>
                <a:spcPct val="115000"/>
              </a:lnSpc>
              <a:spcBef>
                <a:spcPts val="0"/>
              </a:spcBef>
              <a:spcAft>
                <a:spcPts val="0"/>
              </a:spcAft>
              <a:buNone/>
            </a:pPr>
            <a:endParaRPr b="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3561363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051bb4545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051bb4545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indent="0">
              <a:lnSpc>
                <a:spcPct val="115000"/>
              </a:lnSpc>
              <a:buFont typeface="Arial" panose="020B0604020202020204" pitchFamily="34" charset="0"/>
              <a:buNone/>
            </a:pPr>
            <a:endParaRPr lang="hr-HR" sz="1100" b="1" dirty="0" smtClean="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panose="020B0604020202020204" pitchFamily="34" charset="0"/>
              <a:buNone/>
              <a:tabLst/>
              <a:defRPr/>
            </a:pPr>
            <a:r>
              <a:rPr lang="hr-HR" b="1" dirty="0" smtClean="0">
                <a:solidFill>
                  <a:schemeClr val="dk1"/>
                </a:solidFill>
                <a:latin typeface="Arial" panose="020B0604020202020204" pitchFamily="34" charset="0"/>
                <a:ea typeface="Times New Roman"/>
                <a:cs typeface="Arial" panose="020B0604020202020204" pitchFamily="34" charset="0"/>
                <a:sym typeface="Times New Roman"/>
              </a:rPr>
              <a:t>Practical exercise 1: Diagnostic tool for transboundary conservation planners</a:t>
            </a:r>
            <a:endParaRPr lang="en-US" sz="1100" b="1" dirty="0" smtClean="0">
              <a:latin typeface="Arial" panose="020B0604020202020204" pitchFamily="34" charset="0"/>
              <a:ea typeface="Times New Roman"/>
              <a:cs typeface="Arial" panose="020B0604020202020204" pitchFamily="34" charset="0"/>
              <a:sym typeface="Times New Roman"/>
            </a:endParaRPr>
          </a:p>
          <a:p>
            <a:pPr marL="0" indent="0">
              <a:lnSpc>
                <a:spcPct val="115000"/>
              </a:lnSpc>
              <a:buFont typeface="Arial" panose="020B0604020202020204" pitchFamily="34" charset="0"/>
              <a:buNone/>
            </a:pPr>
            <a:r>
              <a:rPr lang="en-US" sz="1100" b="0" dirty="0" smtClean="0">
                <a:latin typeface="Arial" panose="020B0604020202020204" pitchFamily="34" charset="0"/>
                <a:ea typeface="Times New Roman"/>
                <a:cs typeface="Arial" panose="020B0604020202020204" pitchFamily="34" charset="0"/>
                <a:sym typeface="Times New Roman"/>
              </a:rPr>
              <a:t>The Case Study</a:t>
            </a:r>
            <a:r>
              <a:rPr lang="hr-HR" sz="1100" b="0" dirty="0" smtClean="0">
                <a:latin typeface="Arial" panose="020B0604020202020204" pitchFamily="34" charset="0"/>
                <a:ea typeface="Times New Roman"/>
                <a:cs typeface="Arial" panose="020B0604020202020204" pitchFamily="34" charset="0"/>
                <a:sym typeface="Times New Roman"/>
              </a:rPr>
              <a:t> found in the detailed descriptiom</a:t>
            </a:r>
            <a:r>
              <a:rPr lang="hr-HR" sz="1100" b="0" baseline="0" dirty="0" smtClean="0">
                <a:latin typeface="Arial" panose="020B0604020202020204" pitchFamily="34" charset="0"/>
                <a:ea typeface="Times New Roman"/>
                <a:cs typeface="Arial" panose="020B0604020202020204" pitchFamily="34" charset="0"/>
                <a:sym typeface="Times New Roman"/>
              </a:rPr>
              <a:t> of Exercise 1 includes the following information:</a:t>
            </a:r>
            <a:endParaRPr lang="hr-HR" sz="1100" b="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hr-HR" sz="1100" dirty="0" smtClean="0">
                <a:latin typeface="Arial" panose="020B0604020202020204" pitchFamily="34" charset="0"/>
                <a:ea typeface="Times New Roman"/>
                <a:cs typeface="Arial" panose="020B0604020202020204" pitchFamily="34" charset="0"/>
                <a:sym typeface="Times New Roman"/>
              </a:rPr>
              <a:t>Geographical location of the area</a:t>
            </a:r>
          </a:p>
          <a:p>
            <a:pPr marL="457200" lvl="0" indent="-304800" rtl="0">
              <a:lnSpc>
                <a:spcPct val="115000"/>
              </a:lnSpc>
              <a:spcBef>
                <a:spcPts val="0"/>
              </a:spcBef>
              <a:spcAft>
                <a:spcPts val="0"/>
              </a:spcAft>
              <a:buClr>
                <a:schemeClr val="dk1"/>
              </a:buClr>
              <a:buSzPts val="1200"/>
              <a:buFont typeface="Times New Roman"/>
              <a:buChar char="●"/>
            </a:pPr>
            <a:r>
              <a:rPr lang="hr-HR" sz="1100" dirty="0" smtClean="0">
                <a:latin typeface="Arial" panose="020B0604020202020204" pitchFamily="34" charset="0"/>
                <a:ea typeface="Times New Roman"/>
                <a:cs typeface="Arial" panose="020B0604020202020204" pitchFamily="34" charset="0"/>
                <a:sym typeface="Times New Roman"/>
              </a:rPr>
              <a:t>Size/boundaries of the area</a:t>
            </a:r>
          </a:p>
          <a:p>
            <a:pPr marL="457200" lvl="0" indent="-304800" rtl="0">
              <a:lnSpc>
                <a:spcPct val="115000"/>
              </a:lnSpc>
              <a:spcBef>
                <a:spcPts val="0"/>
              </a:spcBef>
              <a:spcAft>
                <a:spcPts val="0"/>
              </a:spcAft>
              <a:buClr>
                <a:schemeClr val="dk1"/>
              </a:buClr>
              <a:buSzPts val="1200"/>
              <a:buFont typeface="Times New Roman"/>
              <a:buChar char="●"/>
            </a:pPr>
            <a:r>
              <a:rPr lang="hr-HR" sz="1100" dirty="0" smtClean="0">
                <a:latin typeface="Arial" panose="020B0604020202020204" pitchFamily="34" charset="0"/>
                <a:ea typeface="Times New Roman"/>
                <a:cs typeface="Arial" panose="020B0604020202020204" pitchFamily="34" charset="0"/>
                <a:sym typeface="Times New Roman"/>
              </a:rPr>
              <a:t>Natural values</a:t>
            </a:r>
          </a:p>
          <a:p>
            <a:pPr marL="457200" lvl="0" indent="-304800" rtl="0">
              <a:lnSpc>
                <a:spcPct val="115000"/>
              </a:lnSpc>
              <a:spcBef>
                <a:spcPts val="0"/>
              </a:spcBef>
              <a:spcAft>
                <a:spcPts val="0"/>
              </a:spcAft>
              <a:buClr>
                <a:schemeClr val="dk1"/>
              </a:buClr>
              <a:buSzPts val="1200"/>
              <a:buFont typeface="Times New Roman"/>
              <a:buChar char="●"/>
            </a:pPr>
            <a:r>
              <a:rPr lang="hr-HR" sz="1100" dirty="0" smtClean="0">
                <a:latin typeface="Arial" panose="020B0604020202020204" pitchFamily="34" charset="0"/>
                <a:ea typeface="Times New Roman"/>
                <a:cs typeface="Arial" panose="020B0604020202020204" pitchFamily="34" charset="0"/>
                <a:sym typeface="Times New Roman"/>
              </a:rPr>
              <a:t>Cultural values</a:t>
            </a:r>
          </a:p>
          <a:p>
            <a:pPr marL="457200" lvl="0" indent="-304800" rtl="0">
              <a:lnSpc>
                <a:spcPct val="115000"/>
              </a:lnSpc>
              <a:spcBef>
                <a:spcPts val="0"/>
              </a:spcBef>
              <a:spcAft>
                <a:spcPts val="0"/>
              </a:spcAft>
              <a:buClr>
                <a:schemeClr val="dk1"/>
              </a:buClr>
              <a:buSzPts val="1200"/>
              <a:buFont typeface="Times New Roman"/>
              <a:buChar char="●"/>
            </a:pPr>
            <a:r>
              <a:rPr lang="hr-HR" sz="1100" dirty="0" smtClean="0">
                <a:latin typeface="Arial" panose="020B0604020202020204" pitchFamily="34" charset="0"/>
                <a:ea typeface="Times New Roman"/>
                <a:cs typeface="Arial" panose="020B0604020202020204" pitchFamily="34" charset="0"/>
                <a:sym typeface="Times New Roman"/>
              </a:rPr>
              <a:t>Opportunities for transboundary cooperation</a:t>
            </a:r>
          </a:p>
          <a:p>
            <a:pPr marL="457200" lvl="0" indent="-304800" rtl="0">
              <a:lnSpc>
                <a:spcPct val="115000"/>
              </a:lnSpc>
              <a:spcBef>
                <a:spcPts val="0"/>
              </a:spcBef>
              <a:spcAft>
                <a:spcPts val="0"/>
              </a:spcAft>
              <a:buClr>
                <a:schemeClr val="dk1"/>
              </a:buClr>
              <a:buSzPts val="1200"/>
              <a:buFont typeface="Times New Roman"/>
              <a:buChar char="●"/>
            </a:pPr>
            <a:r>
              <a:rPr lang="hr-HR" sz="1100" dirty="0" smtClean="0">
                <a:latin typeface="Arial" panose="020B0604020202020204" pitchFamily="34" charset="0"/>
                <a:ea typeface="Times New Roman"/>
                <a:cs typeface="Arial" panose="020B0604020202020204" pitchFamily="34" charset="0"/>
                <a:sym typeface="Times New Roman"/>
              </a:rPr>
              <a:t>Description and roles of main stakeholders</a:t>
            </a:r>
          </a:p>
          <a:p>
            <a:pPr marL="0" lvl="0" indent="0" rtl="0">
              <a:spcBef>
                <a:spcPts val="0"/>
              </a:spcBef>
              <a:spcAft>
                <a:spcPts val="0"/>
              </a:spcAft>
              <a:buNone/>
            </a:pPr>
            <a:endParaRPr i="1" dirty="0">
              <a:solidFill>
                <a:schemeClr val="dk1"/>
              </a:solidFill>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3122153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4051bb4545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4051bb4545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b="0" dirty="0" smtClean="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hr-HR" b="1" dirty="0" smtClean="0">
                <a:solidFill>
                  <a:schemeClr val="dk1"/>
                </a:solidFill>
                <a:latin typeface="Arial" panose="020B0604020202020204" pitchFamily="34" charset="0"/>
                <a:ea typeface="Times New Roman"/>
                <a:cs typeface="Arial" panose="020B0604020202020204" pitchFamily="34" charset="0"/>
                <a:sym typeface="Times New Roman"/>
              </a:rPr>
              <a:t>Practical exercise 1: Diagnostic tool for transboundary conservation planners</a:t>
            </a:r>
            <a:endParaRPr lang="en-US" b="0"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hr-HR" b="0" dirty="0" smtClean="0">
                <a:latin typeface="Arial" panose="020B0604020202020204" pitchFamily="34" charset="0"/>
                <a:ea typeface="Times New Roman"/>
                <a:cs typeface="Arial" panose="020B0604020202020204" pitchFamily="34" charset="0"/>
                <a:sym typeface="Times New Roman"/>
              </a:rPr>
              <a:t>Small</a:t>
            </a:r>
            <a:r>
              <a:rPr lang="hr-HR" b="0" baseline="0" dirty="0" smtClean="0">
                <a:latin typeface="Arial" panose="020B0604020202020204" pitchFamily="34" charset="0"/>
                <a:ea typeface="Times New Roman"/>
                <a:cs typeface="Arial" panose="020B0604020202020204" pitchFamily="34" charset="0"/>
                <a:sym typeface="Times New Roman"/>
              </a:rPr>
              <a:t> Group </a:t>
            </a:r>
            <a:r>
              <a:rPr lang="en-US" b="0" dirty="0" smtClean="0">
                <a:latin typeface="Arial" panose="020B0604020202020204" pitchFamily="34" charset="0"/>
                <a:ea typeface="Times New Roman"/>
                <a:cs typeface="Arial" panose="020B0604020202020204" pitchFamily="34" charset="0"/>
                <a:sym typeface="Times New Roman"/>
              </a:rPr>
              <a:t>Work</a:t>
            </a:r>
          </a:p>
          <a:p>
            <a:pPr marL="228600" lvl="0" indent="-228600" rtl="0">
              <a:lnSpc>
                <a:spcPct val="115000"/>
              </a:lnSpc>
              <a:spcBef>
                <a:spcPts val="0"/>
              </a:spcBef>
              <a:spcAft>
                <a:spcPts val="0"/>
              </a:spcAft>
              <a:buAutoNum type="arabicPeriod"/>
            </a:pPr>
            <a:r>
              <a:rPr lang="en-US" sz="1100" b="0" dirty="0" smtClean="0">
                <a:latin typeface="Arial" panose="020B0604020202020204" pitchFamily="34" charset="0"/>
                <a:cs typeface="Arial" panose="020B0604020202020204" pitchFamily="34" charset="0"/>
                <a:sym typeface="Times New Roman"/>
              </a:rPr>
              <a:t>Familiarize yourself with the Diagnostic Tool</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GB" sz="1100" b="0" dirty="0" smtClean="0">
                <a:latin typeface="Arial" panose="020B0604020202020204" pitchFamily="34" charset="0"/>
                <a:cs typeface="Arial" panose="020B0604020202020204" pitchFamily="34" charset="0"/>
              </a:rPr>
              <a:t>Open the excel spreadsheet and familiarise yourself relatively quickly with the five sheets that form integral part of the Diagnostic tool</a:t>
            </a:r>
            <a:endParaRPr lang="hr-HR" sz="1100" b="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b="0" dirty="0" smtClean="0">
                <a:latin typeface="Arial" panose="020B0604020202020204" pitchFamily="34" charset="0"/>
                <a:cs typeface="Arial" panose="020B0604020202020204" pitchFamily="34" charset="0"/>
              </a:rPr>
              <a:t>Read the “Introduction and instructions” </a:t>
            </a:r>
            <a:endParaRPr lang="hr-HR" sz="1100" b="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b="0" dirty="0" smtClean="0">
                <a:latin typeface="Arial" panose="020B0604020202020204" pitchFamily="34" charset="0"/>
                <a:cs typeface="Arial" panose="020B0604020202020204" pitchFamily="34" charset="0"/>
              </a:rPr>
              <a:t>Check how the “Report” looks like before completing the unanswered questions, pay attention to the missing text in the introductory part, part 1 (“Compelling reason for transboundary conservation”), and part 2 (“Stakeholders”)</a:t>
            </a:r>
            <a:endParaRPr lang="hr-HR" sz="1100" b="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b="0" dirty="0" smtClean="0">
                <a:latin typeface="Arial" panose="020B0604020202020204" pitchFamily="34" charset="0"/>
                <a:cs typeface="Arial" panose="020B0604020202020204" pitchFamily="34" charset="0"/>
              </a:rPr>
              <a:t>Browse through the set of questions in the “Questionnaire” section of the tool</a:t>
            </a:r>
          </a:p>
          <a:p>
            <a:pPr marL="0" lvl="0" indent="0">
              <a:buNone/>
            </a:pPr>
            <a:endParaRPr lang="en-GB" sz="1100" b="0" dirty="0" smtClean="0">
              <a:latin typeface="Arial" panose="020B0604020202020204" pitchFamily="34" charset="0"/>
              <a:cs typeface="Arial" panose="020B0604020202020204" pitchFamily="34" charset="0"/>
            </a:endParaRPr>
          </a:p>
          <a:p>
            <a:pPr marL="0" lvl="0" indent="0">
              <a:buNone/>
            </a:pPr>
            <a:r>
              <a:rPr lang="en-GB" sz="1100" b="0" dirty="0" smtClean="0">
                <a:latin typeface="Arial" panose="020B0604020202020204" pitchFamily="34" charset="0"/>
                <a:cs typeface="Arial" panose="020B0604020202020204" pitchFamily="34" charset="0"/>
              </a:rPr>
              <a:t>2. Read Annex A – Case study</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GB" sz="1100" b="0" dirty="0" smtClean="0">
                <a:latin typeface="Arial" panose="020B0604020202020204" pitchFamily="34" charset="0"/>
                <a:cs typeface="Arial" panose="020B0604020202020204" pitchFamily="34" charset="0"/>
              </a:rPr>
              <a:t>Take your time to carefully read the prepared case study</a:t>
            </a:r>
          </a:p>
          <a:p>
            <a:pPr marL="0" lvl="0" indent="0">
              <a:buNone/>
            </a:pPr>
            <a:endParaRPr lang="en-GB" sz="1100" b="0" dirty="0" smtClean="0">
              <a:latin typeface="Arial" panose="020B0604020202020204" pitchFamily="34" charset="0"/>
              <a:cs typeface="Arial" panose="020B0604020202020204" pitchFamily="34" charset="0"/>
            </a:endParaRPr>
          </a:p>
          <a:p>
            <a:pPr marL="0" lvl="0" indent="0">
              <a:buNone/>
            </a:pPr>
            <a:r>
              <a:rPr lang="en-GB" sz="1100" b="0" dirty="0" smtClean="0">
                <a:latin typeface="Arial" panose="020B0604020202020204" pitchFamily="34" charset="0"/>
                <a:cs typeface="Arial" panose="020B0604020202020204" pitchFamily="34" charset="0"/>
              </a:rPr>
              <a:t>3. Complete the Diagnostic</a:t>
            </a:r>
            <a:r>
              <a:rPr lang="hr-HR" sz="1100" b="0" dirty="0" smtClean="0">
                <a:latin typeface="Arial" panose="020B0604020202020204" pitchFamily="34" charset="0"/>
                <a:cs typeface="Arial" panose="020B0604020202020204" pitchFamily="34" charset="0"/>
              </a:rPr>
              <a:t> </a:t>
            </a:r>
            <a:r>
              <a:rPr lang="en-GB" sz="1100" b="0" dirty="0" smtClean="0">
                <a:latin typeface="Arial" panose="020B0604020202020204" pitchFamily="34" charset="0"/>
                <a:cs typeface="Arial" panose="020B0604020202020204" pitchFamily="34" charset="0"/>
              </a:rPr>
              <a:t>tool</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GB" sz="1100" dirty="0" smtClean="0">
                <a:latin typeface="Arial" panose="020B0604020202020204" pitchFamily="34" charset="0"/>
                <a:cs typeface="Arial" panose="020B0604020202020204" pitchFamily="34" charset="0"/>
              </a:rPr>
              <a:t>To save on time, most of the questions in </a:t>
            </a:r>
            <a:r>
              <a:rPr lang="hr-HR" sz="1100" dirty="0" smtClean="0">
                <a:latin typeface="Arial" panose="020B0604020202020204" pitchFamily="34" charset="0"/>
                <a:cs typeface="Arial" panose="020B0604020202020204" pitchFamily="34" charset="0"/>
              </a:rPr>
              <a:t>the </a:t>
            </a:r>
            <a:r>
              <a:rPr lang="en-GB" sz="1100" dirty="0" smtClean="0">
                <a:latin typeface="Arial" panose="020B0604020202020204" pitchFamily="34" charset="0"/>
                <a:cs typeface="Arial" panose="020B0604020202020204" pitchFamily="34" charset="0"/>
              </a:rPr>
              <a:t>Diagnostic</a:t>
            </a:r>
            <a:r>
              <a:rPr lang="hr-HR" sz="1100" dirty="0" smtClean="0">
                <a:latin typeface="Arial" panose="020B0604020202020204" pitchFamily="34" charset="0"/>
                <a:cs typeface="Arial" panose="020B0604020202020204" pitchFamily="34" charset="0"/>
              </a:rPr>
              <a:t> </a:t>
            </a:r>
            <a:r>
              <a:rPr lang="en-GB" sz="1100" dirty="0" smtClean="0">
                <a:latin typeface="Arial" panose="020B0604020202020204" pitchFamily="34" charset="0"/>
                <a:cs typeface="Arial" panose="020B0604020202020204" pitchFamily="34" charset="0"/>
              </a:rPr>
              <a:t>tool have been answered in advance, thus focus on completing the remaining questions in the “Questionnaire” section: questions 3</a:t>
            </a:r>
            <a:r>
              <a:rPr lang="hr-HR" sz="1100" dirty="0" smtClean="0">
                <a:latin typeface="Arial" panose="020B0604020202020204" pitchFamily="34" charset="0"/>
                <a:cs typeface="Arial" panose="020B0604020202020204" pitchFamily="34" charset="0"/>
              </a:rPr>
              <a:t>b</a:t>
            </a:r>
            <a:r>
              <a:rPr lang="en-GB" sz="1100" dirty="0" smtClean="0">
                <a:latin typeface="Arial" panose="020B0604020202020204" pitchFamily="34" charset="0"/>
                <a:cs typeface="Arial" panose="020B0604020202020204" pitchFamily="34" charset="0"/>
              </a:rPr>
              <a:t>, 7-11, 19a, 20-2</a:t>
            </a:r>
            <a:r>
              <a:rPr lang="hr-HR" sz="1100" dirty="0" smtClean="0">
                <a:latin typeface="Arial" panose="020B0604020202020204" pitchFamily="34" charset="0"/>
                <a:cs typeface="Arial" panose="020B0604020202020204" pitchFamily="34" charset="0"/>
              </a:rPr>
              <a:t>6</a:t>
            </a:r>
            <a:r>
              <a:rPr lang="en-GB" sz="1100" dirty="0" smtClean="0">
                <a:latin typeface="Arial" panose="020B0604020202020204" pitchFamily="34" charset="0"/>
                <a:cs typeface="Arial" panose="020B0604020202020204" pitchFamily="34" charset="0"/>
              </a:rPr>
              <a:t>, 30, 32, 35, 46-49</a:t>
            </a:r>
            <a:endParaRPr lang="hr-HR" sz="1100" dirty="0" smtClean="0">
              <a:latin typeface="Arial" panose="020B0604020202020204" pitchFamily="34" charset="0"/>
              <a:cs typeface="Arial" panose="020B0604020202020204" pitchFamily="34" charset="0"/>
            </a:endParaRPr>
          </a:p>
          <a:p>
            <a:pPr marL="457200" lvl="0" indent="-304800" rtl="0">
              <a:lnSpc>
                <a:spcPct val="115000"/>
              </a:lnSpc>
              <a:spcBef>
                <a:spcPts val="0"/>
              </a:spcBef>
              <a:spcAft>
                <a:spcPts val="0"/>
              </a:spcAft>
              <a:buClr>
                <a:schemeClr val="dk1"/>
              </a:buClr>
              <a:buSzPts val="1200"/>
              <a:buFont typeface="Times New Roman"/>
              <a:buChar char="●"/>
            </a:pPr>
            <a:r>
              <a:rPr lang="en-GB" sz="1100" dirty="0" smtClean="0">
                <a:latin typeface="Arial" panose="020B0604020202020204" pitchFamily="34" charset="0"/>
                <a:cs typeface="Arial" panose="020B0604020202020204" pitchFamily="34" charset="0"/>
              </a:rPr>
              <a:t>Check the final report that has been generated automatically while completing the questions</a:t>
            </a:r>
          </a:p>
          <a:p>
            <a:pPr marL="171450" lvl="0" indent="-171450"/>
            <a:endParaRPr lang="en-GB" sz="1100" dirty="0" smtClean="0">
              <a:latin typeface="Arial" panose="020B0604020202020204" pitchFamily="34" charset="0"/>
              <a:cs typeface="Arial" panose="020B0604020202020204" pitchFamily="34" charset="0"/>
            </a:endParaRPr>
          </a:p>
          <a:p>
            <a:pPr lvl="0"/>
            <a:r>
              <a:rPr lang="hr-HR" b="0" dirty="0" smtClean="0">
                <a:latin typeface="Arial" panose="020B0604020202020204" pitchFamily="34" charset="0"/>
                <a:ea typeface="Times New Roman"/>
                <a:cs typeface="Arial" panose="020B0604020202020204" pitchFamily="34" charset="0"/>
                <a:sym typeface="Times New Roman"/>
              </a:rPr>
              <a:t>After the practical exercise</a:t>
            </a:r>
            <a:r>
              <a:rPr lang="hr-HR" b="0" baseline="0" dirty="0" smtClean="0">
                <a:latin typeface="Arial" panose="020B0604020202020204" pitchFamily="34" charset="0"/>
                <a:ea typeface="Times New Roman"/>
                <a:cs typeface="Arial" panose="020B0604020202020204" pitchFamily="34" charset="0"/>
                <a:sym typeface="Times New Roman"/>
              </a:rPr>
              <a:t> is finished, include various aspects of the exercse in the group discussion, including:</a:t>
            </a:r>
          </a:p>
          <a:p>
            <a:pPr marL="628650" lvl="1" indent="-171450" rtl="0">
              <a:lnSpc>
                <a:spcPct val="115000"/>
              </a:lnSpc>
              <a:spcBef>
                <a:spcPts val="0"/>
              </a:spcBef>
              <a:spcAft>
                <a:spcPts val="0"/>
              </a:spcAft>
            </a:pPr>
            <a:r>
              <a:rPr lang="hr-HR" b="0" baseline="0" dirty="0" smtClean="0">
                <a:latin typeface="Arial" panose="020B0604020202020204" pitchFamily="34" charset="0"/>
                <a:ea typeface="Times New Roman"/>
                <a:cs typeface="Arial" panose="020B0604020202020204" pitchFamily="34" charset="0"/>
                <a:sym typeface="Times New Roman"/>
              </a:rPr>
              <a:t> </a:t>
            </a:r>
            <a:r>
              <a:rPr lang="en-GB" sz="1100" b="0" i="0" u="none" strike="noStrike" cap="none" dirty="0" smtClean="0">
                <a:solidFill>
                  <a:srgbClr val="000000"/>
                </a:solidFill>
                <a:effectLst/>
                <a:latin typeface="Arial"/>
                <a:ea typeface="Arial"/>
                <a:cs typeface="Arial"/>
                <a:sym typeface="Arial"/>
              </a:rPr>
              <a:t>Debate on the information provided in the case study in relation to the questions in the </a:t>
            </a:r>
            <a:r>
              <a:rPr lang="en-GB" sz="1100" b="0" dirty="0" smtClean="0">
                <a:latin typeface="Arial" panose="020B0604020202020204" pitchFamily="34" charset="0"/>
                <a:cs typeface="Arial" panose="020B0604020202020204" pitchFamily="34" charset="0"/>
              </a:rPr>
              <a:t>Diagnostic</a:t>
            </a:r>
            <a:r>
              <a:rPr lang="en-GB" sz="1100" b="0" i="0" u="none" strike="noStrike" cap="none" dirty="0" smtClean="0">
                <a:solidFill>
                  <a:srgbClr val="000000"/>
                </a:solidFill>
                <a:effectLst/>
                <a:latin typeface="Arial"/>
                <a:ea typeface="Arial"/>
                <a:cs typeface="Arial"/>
                <a:sym typeface="Arial"/>
              </a:rPr>
              <a:t> tool</a:t>
            </a:r>
            <a:endParaRPr lang="hr-HR" sz="1100" b="0" i="0" u="none" strike="noStrike" cap="none" dirty="0" smtClean="0">
              <a:solidFill>
                <a:srgbClr val="000000"/>
              </a:solidFill>
              <a:effectLst/>
              <a:latin typeface="Arial"/>
              <a:ea typeface="Arial"/>
              <a:cs typeface="Arial"/>
              <a:sym typeface="Arial"/>
            </a:endParaRPr>
          </a:p>
          <a:p>
            <a:pPr marL="628650" lvl="1" indent="-171450" rtl="0">
              <a:lnSpc>
                <a:spcPct val="115000"/>
              </a:lnSpc>
              <a:spcBef>
                <a:spcPts val="0"/>
              </a:spcBef>
              <a:spcAft>
                <a:spcPts val="0"/>
              </a:spcAft>
            </a:pPr>
            <a:r>
              <a:rPr lang="en-GB" sz="1100" b="0" i="0" u="none" strike="noStrike" cap="none" dirty="0" smtClean="0">
                <a:solidFill>
                  <a:srgbClr val="000000"/>
                </a:solidFill>
                <a:effectLst/>
                <a:latin typeface="Arial"/>
                <a:ea typeface="Arial"/>
                <a:cs typeface="Arial"/>
                <a:sym typeface="Arial"/>
              </a:rPr>
              <a:t>Technical aspects of the </a:t>
            </a:r>
            <a:r>
              <a:rPr lang="en-GB" sz="1100" b="0" dirty="0" smtClean="0">
                <a:latin typeface="Arial" panose="020B0604020202020204" pitchFamily="34" charset="0"/>
                <a:cs typeface="Arial" panose="020B0604020202020204" pitchFamily="34" charset="0"/>
              </a:rPr>
              <a:t>Diagnostic</a:t>
            </a:r>
            <a:r>
              <a:rPr lang="en-GB" sz="1100" b="0" i="0" u="none" strike="noStrike" cap="none" dirty="0" smtClean="0">
                <a:solidFill>
                  <a:srgbClr val="000000"/>
                </a:solidFill>
                <a:effectLst/>
                <a:latin typeface="Arial"/>
                <a:ea typeface="Arial"/>
                <a:cs typeface="Arial"/>
                <a:sym typeface="Arial"/>
              </a:rPr>
              <a:t> tool</a:t>
            </a:r>
            <a:endParaRPr lang="hr-HR" sz="1100" b="0" i="0" u="none" strike="noStrike" cap="none" dirty="0" smtClean="0">
              <a:solidFill>
                <a:srgbClr val="000000"/>
              </a:solidFill>
              <a:effectLst/>
              <a:latin typeface="Arial"/>
              <a:ea typeface="Arial"/>
              <a:cs typeface="Arial"/>
              <a:sym typeface="Arial"/>
            </a:endParaRPr>
          </a:p>
          <a:p>
            <a:pPr marL="628650" lvl="1" indent="-171450" rtl="0">
              <a:lnSpc>
                <a:spcPct val="115000"/>
              </a:lnSpc>
              <a:spcBef>
                <a:spcPts val="0"/>
              </a:spcBef>
              <a:spcAft>
                <a:spcPts val="0"/>
              </a:spcAft>
            </a:pPr>
            <a:r>
              <a:rPr lang="en-GB" sz="1100" b="0" i="0" u="none" strike="noStrike" cap="none" dirty="0" smtClean="0">
                <a:solidFill>
                  <a:srgbClr val="000000"/>
                </a:solidFill>
                <a:effectLst/>
                <a:latin typeface="Arial"/>
                <a:ea typeface="Arial"/>
                <a:cs typeface="Arial"/>
                <a:sym typeface="Arial"/>
              </a:rPr>
              <a:t>Final report (product) of completing the </a:t>
            </a:r>
            <a:r>
              <a:rPr lang="en-GB" sz="1100" b="0" dirty="0" smtClean="0">
                <a:latin typeface="Arial" panose="020B0604020202020204" pitchFamily="34" charset="0"/>
                <a:cs typeface="Arial" panose="020B0604020202020204" pitchFamily="34" charset="0"/>
              </a:rPr>
              <a:t>Diagnostic</a:t>
            </a:r>
            <a:r>
              <a:rPr lang="en-GB" sz="1100" b="0" i="0" u="none" strike="noStrike" cap="none" dirty="0" smtClean="0">
                <a:solidFill>
                  <a:srgbClr val="000000"/>
                </a:solidFill>
                <a:effectLst/>
                <a:latin typeface="Arial"/>
                <a:ea typeface="Arial"/>
                <a:cs typeface="Arial"/>
                <a:sym typeface="Arial"/>
              </a:rPr>
              <a:t> tool</a:t>
            </a:r>
            <a:endParaRPr lang="hr-HR" sz="1100" b="0" i="0" u="none" strike="noStrike" cap="none" dirty="0" smtClean="0">
              <a:solidFill>
                <a:srgbClr val="000000"/>
              </a:solidFill>
              <a:effectLst/>
              <a:latin typeface="Arial"/>
              <a:ea typeface="Arial"/>
              <a:cs typeface="Arial"/>
              <a:sym typeface="Arial"/>
            </a:endParaRPr>
          </a:p>
          <a:p>
            <a:pPr marL="628650" lvl="1" indent="-171450" rtl="0">
              <a:lnSpc>
                <a:spcPct val="115000"/>
              </a:lnSpc>
              <a:spcBef>
                <a:spcPts val="0"/>
              </a:spcBef>
              <a:spcAft>
                <a:spcPts val="0"/>
              </a:spcAft>
            </a:pPr>
            <a:r>
              <a:rPr lang="en-GB" sz="1100" b="0" i="0" u="none" strike="noStrike" cap="none" dirty="0" smtClean="0">
                <a:solidFill>
                  <a:srgbClr val="000000"/>
                </a:solidFill>
                <a:effectLst/>
                <a:latin typeface="Arial"/>
                <a:ea typeface="Arial"/>
                <a:cs typeface="Arial"/>
                <a:sym typeface="Arial"/>
              </a:rPr>
              <a:t>Thoughts on the value of the </a:t>
            </a:r>
            <a:r>
              <a:rPr lang="en-GB" sz="1100" b="0" dirty="0" smtClean="0">
                <a:latin typeface="Arial" panose="020B0604020202020204" pitchFamily="34" charset="0"/>
                <a:cs typeface="Arial" panose="020B0604020202020204" pitchFamily="34" charset="0"/>
              </a:rPr>
              <a:t>Diagnostic</a:t>
            </a:r>
            <a:r>
              <a:rPr lang="en-GB" sz="1100" b="0" i="0" u="none" strike="noStrike" cap="none" dirty="0" smtClean="0">
                <a:solidFill>
                  <a:srgbClr val="000000"/>
                </a:solidFill>
                <a:effectLst/>
                <a:latin typeface="Arial"/>
                <a:ea typeface="Arial"/>
                <a:cs typeface="Arial"/>
                <a:sym typeface="Arial"/>
              </a:rPr>
              <a:t> tool in a real case situation and what such a tool can do not only in planning the transboundary initiative, but also in generating a sense of team spirit while completing the tool in a participatory way</a:t>
            </a:r>
            <a:endParaRPr lang="hr-HR" sz="1100" b="0" i="0" u="none" strike="noStrike" cap="none" dirty="0" smtClean="0">
              <a:solidFill>
                <a:srgbClr val="000000"/>
              </a:solidFill>
              <a:effectLst/>
              <a:latin typeface="Arial"/>
              <a:ea typeface="Arial"/>
              <a:cs typeface="Arial"/>
              <a:sym typeface="Arial"/>
            </a:endParaRPr>
          </a:p>
          <a:p>
            <a:pPr marL="628650" lvl="1" indent="-171450" rtl="0">
              <a:lnSpc>
                <a:spcPct val="115000"/>
              </a:lnSpc>
              <a:spcBef>
                <a:spcPts val="0"/>
              </a:spcBef>
              <a:spcAft>
                <a:spcPts val="0"/>
              </a:spcAft>
            </a:pPr>
            <a:r>
              <a:rPr lang="en-GB" sz="1100" b="0" i="0" u="none" strike="noStrike" cap="none" dirty="0" smtClean="0">
                <a:solidFill>
                  <a:srgbClr val="000000"/>
                </a:solidFill>
                <a:effectLst/>
                <a:latin typeface="Arial"/>
                <a:ea typeface="Arial"/>
                <a:cs typeface="Arial"/>
                <a:sym typeface="Arial"/>
              </a:rPr>
              <a:t>Any challenges encountered.</a:t>
            </a:r>
            <a:endParaRPr lang="en-GB" sz="1100" dirty="0" smtClean="0">
              <a:latin typeface="Arial" panose="020B0604020202020204" pitchFamily="34" charset="0"/>
              <a:cs typeface="Arial" panose="020B0604020202020204" pitchFamily="34" charset="0"/>
            </a:endParaRPr>
          </a:p>
          <a:p>
            <a:r>
              <a:rPr lang="hr-HR" sz="1100" b="0" i="0" u="none" strike="noStrike" cap="none" dirty="0" smtClean="0">
                <a:solidFill>
                  <a:srgbClr val="000000"/>
                </a:solidFill>
                <a:effectLst/>
                <a:latin typeface="Arial" panose="020B0604020202020204" pitchFamily="34" charset="0"/>
                <a:ea typeface="Arial"/>
                <a:cs typeface="Arial" panose="020B0604020202020204" pitchFamily="34" charset="0"/>
                <a:sym typeface="Times New Roman"/>
              </a:rPr>
              <a:t>Note</a:t>
            </a:r>
            <a:r>
              <a:rPr lang="hr-HR" sz="1100" b="0" i="0" u="none" strike="noStrike" cap="none" baseline="0" dirty="0" smtClean="0">
                <a:solidFill>
                  <a:srgbClr val="000000"/>
                </a:solidFill>
                <a:effectLst/>
                <a:latin typeface="Arial" panose="020B0604020202020204" pitchFamily="34" charset="0"/>
                <a:ea typeface="Arial"/>
                <a:cs typeface="Arial" panose="020B0604020202020204" pitchFamily="34" charset="0"/>
                <a:sym typeface="Times New Roman"/>
              </a:rPr>
              <a:t> that the case study used in this exercise was developed from a real case in Africa which, after the results of the Diagnostoc tool showed there is a compelling reason to establish a Transboundary Conservation Landscape (TBCL), there is </a:t>
            </a:r>
            <a:r>
              <a:rPr lang="en-GB" sz="1100" b="0" i="0" u="none" strike="noStrike" cap="none" baseline="0" dirty="0" smtClean="0">
                <a:solidFill>
                  <a:srgbClr val="000000"/>
                </a:solidFill>
                <a:latin typeface="Arial"/>
                <a:ea typeface="Arial"/>
                <a:cs typeface="Arial"/>
                <a:sym typeface="Arial"/>
              </a:rPr>
              <a:t>enabling legal</a:t>
            </a:r>
            <a:r>
              <a:rPr lang="hr-HR" sz="1100" b="0" i="0" u="none" strike="noStrike" cap="none" baseline="0" dirty="0" smtClean="0">
                <a:solidFill>
                  <a:srgbClr val="000000"/>
                </a:solidFill>
                <a:latin typeface="Arial"/>
                <a:ea typeface="Arial"/>
                <a:cs typeface="Arial"/>
                <a:sym typeface="Arial"/>
              </a:rPr>
              <a:t> </a:t>
            </a:r>
            <a:r>
              <a:rPr lang="en-GB" sz="1100" b="0" i="0" u="none" strike="noStrike" cap="none" baseline="0" dirty="0" smtClean="0">
                <a:solidFill>
                  <a:srgbClr val="000000"/>
                </a:solidFill>
                <a:latin typeface="Arial"/>
                <a:ea typeface="Arial"/>
                <a:cs typeface="Arial"/>
                <a:sym typeface="Arial"/>
              </a:rPr>
              <a:t>and policy framework with associated institutional structures that will be able to take the initiative</a:t>
            </a:r>
            <a:r>
              <a:rPr lang="hr-HR" sz="1100" b="0" i="0" u="none" strike="noStrike" cap="none" baseline="0" dirty="0" smtClean="0">
                <a:solidFill>
                  <a:srgbClr val="000000"/>
                </a:solidFill>
                <a:latin typeface="Arial"/>
                <a:ea typeface="Arial"/>
                <a:cs typeface="Arial"/>
                <a:sym typeface="Arial"/>
              </a:rPr>
              <a:t> </a:t>
            </a:r>
            <a:r>
              <a:rPr lang="en-GB" sz="1100" b="0" i="0" u="none" strike="noStrike" cap="none" baseline="0" dirty="0" smtClean="0">
                <a:solidFill>
                  <a:srgbClr val="000000"/>
                </a:solidFill>
                <a:latin typeface="Arial"/>
                <a:ea typeface="Arial"/>
                <a:cs typeface="Arial"/>
                <a:sym typeface="Arial"/>
              </a:rPr>
              <a:t>forward</a:t>
            </a:r>
            <a:r>
              <a:rPr lang="hr-HR" sz="1100" b="0" i="0" u="none" strike="noStrike" cap="none" baseline="0" dirty="0" smtClean="0">
                <a:solidFill>
                  <a:srgbClr val="000000"/>
                </a:solidFill>
                <a:latin typeface="Arial"/>
                <a:ea typeface="Arial"/>
                <a:cs typeface="Arial"/>
                <a:sym typeface="Arial"/>
              </a:rPr>
              <a:t>, </a:t>
            </a:r>
            <a:r>
              <a:rPr lang="en-GB" sz="1100" b="0" i="0" u="none" strike="noStrike" cap="none" baseline="0" dirty="0" smtClean="0">
                <a:solidFill>
                  <a:srgbClr val="000000"/>
                </a:solidFill>
                <a:latin typeface="Arial"/>
                <a:ea typeface="Arial"/>
                <a:cs typeface="Arial"/>
                <a:sym typeface="Arial"/>
              </a:rPr>
              <a:t>a number of opportunities</a:t>
            </a:r>
            <a:r>
              <a:rPr lang="hr-HR" sz="1100" b="0" i="0" u="none" strike="noStrike" cap="none" baseline="0" dirty="0" smtClean="0">
                <a:solidFill>
                  <a:srgbClr val="000000"/>
                </a:solidFill>
                <a:latin typeface="Arial"/>
                <a:ea typeface="Arial"/>
                <a:cs typeface="Arial"/>
                <a:sym typeface="Arial"/>
              </a:rPr>
              <a:t> and limited risks, the parties agreed to develop a Management Plan for Lower Awash-Lake </a:t>
            </a:r>
            <a:r>
              <a:rPr lang="en-GB" sz="1100" b="0" i="0" u="none" strike="noStrike" cap="none" dirty="0" err="1" smtClean="0">
                <a:solidFill>
                  <a:srgbClr val="000000"/>
                </a:solidFill>
                <a:effectLst/>
                <a:latin typeface="Arial"/>
                <a:ea typeface="Arial"/>
                <a:cs typeface="Arial"/>
                <a:sym typeface="Arial"/>
              </a:rPr>
              <a:t>Abbé</a:t>
            </a:r>
            <a:r>
              <a:rPr lang="hr-HR" sz="1100" b="0" i="0" u="none" strike="noStrike" cap="none" dirty="0" smtClean="0">
                <a:solidFill>
                  <a:srgbClr val="000000"/>
                </a:solidFill>
                <a:effectLst/>
                <a:latin typeface="Arial"/>
                <a:ea typeface="Arial"/>
                <a:cs typeface="Arial"/>
                <a:sym typeface="Arial"/>
              </a:rPr>
              <a:t> TBCL (in 2016).</a:t>
            </a:r>
            <a:endParaRPr b="0"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423497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4051bb4545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4051bb4545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hr-HR" b="1" dirty="0" smtClean="0">
                <a:solidFill>
                  <a:schemeClr val="dk1"/>
                </a:solidFill>
                <a:latin typeface="Arial" panose="020B0604020202020204" pitchFamily="34" charset="0"/>
                <a:ea typeface="Times New Roman"/>
                <a:cs typeface="Arial" panose="020B0604020202020204" pitchFamily="34" charset="0"/>
                <a:sym typeface="Times New Roman"/>
              </a:rPr>
              <a:t>Practical exercise 2: Stakeholder</a:t>
            </a:r>
            <a:r>
              <a:rPr lang="hr-HR" b="1" baseline="0" dirty="0" smtClean="0">
                <a:solidFill>
                  <a:schemeClr val="dk1"/>
                </a:solidFill>
                <a:latin typeface="Arial" panose="020B0604020202020204" pitchFamily="34" charset="0"/>
                <a:ea typeface="Times New Roman"/>
                <a:cs typeface="Arial" panose="020B0604020202020204" pitchFamily="34" charset="0"/>
                <a:sym typeface="Times New Roman"/>
              </a:rPr>
              <a:t> mapping</a:t>
            </a:r>
            <a:endParaRPr lang="en-US" b="1"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a:t>
            </a:r>
            <a:r>
              <a:rPr lang="en-US" dirty="0" smtClean="0">
                <a:solidFill>
                  <a:schemeClr val="dk1"/>
                </a:solidFill>
                <a:latin typeface="Arial" panose="020B0604020202020204" pitchFamily="34" charset="0"/>
                <a:ea typeface="Times New Roman"/>
                <a:cs typeface="Arial" panose="020B0604020202020204" pitchFamily="34" charset="0"/>
                <a:sym typeface="Times New Roman"/>
              </a:rPr>
              <a:t>N</a:t>
            </a:r>
            <a:r>
              <a:rPr lang="hr-HR" dirty="0" smtClean="0">
                <a:solidFill>
                  <a:schemeClr val="dk1"/>
                </a:solidFill>
                <a:latin typeface="Arial" panose="020B0604020202020204" pitchFamily="34" charset="0"/>
                <a:ea typeface="Times New Roman"/>
                <a:cs typeface="Arial" panose="020B0604020202020204" pitchFamily="34" charset="0"/>
                <a:sym typeface="Times New Roman"/>
              </a:rPr>
              <a:t>ote</a:t>
            </a:r>
            <a:r>
              <a:rPr lang="en-US" dirty="0" smtClean="0">
                <a:solidFill>
                  <a:schemeClr val="dk1"/>
                </a:solidFill>
                <a:latin typeface="Arial" panose="020B0604020202020204" pitchFamily="34" charset="0"/>
                <a:ea typeface="Times New Roman"/>
                <a:cs typeface="Arial" panose="020B0604020202020204" pitchFamily="34" charset="0"/>
                <a:sym typeface="Times New Roman"/>
              </a:rPr>
              <a:t>: This slide is an</a:t>
            </a:r>
            <a:r>
              <a:rPr lang="en-US" baseline="0" dirty="0" smtClean="0">
                <a:solidFill>
                  <a:schemeClr val="dk1"/>
                </a:solidFill>
                <a:latin typeface="Arial" panose="020B0604020202020204" pitchFamily="34" charset="0"/>
                <a:ea typeface="Times New Roman"/>
                <a:cs typeface="Arial" panose="020B0604020202020204" pitchFamily="34" charset="0"/>
                <a:sym typeface="Times New Roman"/>
              </a:rPr>
              <a:t> optional introduction to the case study that will be used with Lesson 5. It allows further consideration of how to determine whether there is a compelling reason to act.</a:t>
            </a:r>
            <a:endParaRPr lang="en-US"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Refer to Exercise 2: Stakeholder mapping</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dirty="0" smtClean="0">
                <a:latin typeface="Arial" panose="020B0604020202020204" pitchFamily="34" charset="0"/>
                <a:ea typeface="Times New Roman"/>
                <a:cs typeface="Arial" panose="020B0604020202020204" pitchFamily="34" charset="0"/>
                <a:sym typeface="Times New Roman"/>
              </a:rPr>
              <a:t>This is a fictional</a:t>
            </a:r>
            <a:r>
              <a:rPr lang="en-US" baseline="0" dirty="0" smtClean="0">
                <a:latin typeface="Arial" panose="020B0604020202020204" pitchFamily="34" charset="0"/>
                <a:ea typeface="Times New Roman"/>
                <a:cs typeface="Arial" panose="020B0604020202020204" pitchFamily="34" charset="0"/>
                <a:sym typeface="Times New Roman"/>
              </a:rPr>
              <a:t> case study, described in Exercise 2 Annex</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aseline="0" dirty="0" smtClean="0">
                <a:latin typeface="Arial" panose="020B0604020202020204" pitchFamily="34" charset="0"/>
                <a:ea typeface="Times New Roman"/>
                <a:cs typeface="Arial" panose="020B0604020202020204" pitchFamily="34" charset="0"/>
                <a:sym typeface="Times New Roman"/>
              </a:rPr>
              <a:t>Read through the case study</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aseline="0" dirty="0" smtClean="0">
                <a:latin typeface="Arial" panose="020B0604020202020204" pitchFamily="34" charset="0"/>
                <a:ea typeface="Times New Roman"/>
                <a:cs typeface="Arial" panose="020B0604020202020204" pitchFamily="34" charset="0"/>
                <a:sym typeface="Times New Roman"/>
              </a:rPr>
              <a:t>Discuss the following questions:</a:t>
            </a:r>
          </a:p>
          <a:p>
            <a:pPr marL="628650" lvl="1" indent="-171450" rtl="0">
              <a:lnSpc>
                <a:spcPct val="115000"/>
              </a:lnSpc>
              <a:spcBef>
                <a:spcPts val="0"/>
              </a:spcBef>
              <a:spcAft>
                <a:spcPts val="0"/>
              </a:spcAft>
            </a:pPr>
            <a:r>
              <a:rPr lang="en-US" baseline="0" dirty="0" smtClean="0">
                <a:latin typeface="Arial" panose="020B0604020202020204" pitchFamily="34" charset="0"/>
                <a:ea typeface="Times New Roman"/>
                <a:cs typeface="Arial" panose="020B0604020202020204" pitchFamily="34" charset="0"/>
                <a:sym typeface="Times New Roman"/>
              </a:rPr>
              <a:t>Is there a compelling reason to act?</a:t>
            </a:r>
          </a:p>
          <a:p>
            <a:pPr marL="628650" lvl="1" indent="-171450" rtl="0">
              <a:lnSpc>
                <a:spcPct val="115000"/>
              </a:lnSpc>
              <a:spcBef>
                <a:spcPts val="0"/>
              </a:spcBef>
              <a:spcAft>
                <a:spcPts val="0"/>
              </a:spcAft>
            </a:pPr>
            <a:r>
              <a:rPr lang="en-US" baseline="0" dirty="0" smtClean="0">
                <a:latin typeface="Arial" panose="020B0604020202020204" pitchFamily="34" charset="0"/>
                <a:ea typeface="Times New Roman"/>
                <a:cs typeface="Arial" panose="020B0604020202020204" pitchFamily="34" charset="0"/>
                <a:sym typeface="Times New Roman"/>
              </a:rPr>
              <a:t>What are the potential </a:t>
            </a:r>
            <a:r>
              <a:rPr lang="hr-HR" baseline="0" dirty="0" smtClean="0">
                <a:latin typeface="Arial" panose="020B0604020202020204" pitchFamily="34" charset="0"/>
                <a:ea typeface="Times New Roman"/>
                <a:cs typeface="Arial" panose="020B0604020202020204" pitchFamily="34" charset="0"/>
                <a:sym typeface="Times New Roman"/>
              </a:rPr>
              <a:t>benefits </a:t>
            </a:r>
            <a:r>
              <a:rPr lang="en-US" baseline="0" dirty="0" smtClean="0">
                <a:latin typeface="Arial" panose="020B0604020202020204" pitchFamily="34" charset="0"/>
                <a:ea typeface="Times New Roman"/>
                <a:cs typeface="Arial" panose="020B0604020202020204" pitchFamily="34" charset="0"/>
                <a:sym typeface="Times New Roman"/>
              </a:rPr>
              <a:t>of transboundary conservation in this case?</a:t>
            </a:r>
          </a:p>
          <a:p>
            <a:pPr marL="628650" lvl="1" indent="-171450" rtl="0">
              <a:lnSpc>
                <a:spcPct val="115000"/>
              </a:lnSpc>
              <a:spcBef>
                <a:spcPts val="0"/>
              </a:spcBef>
              <a:spcAft>
                <a:spcPts val="0"/>
              </a:spcAft>
            </a:pPr>
            <a:r>
              <a:rPr lang="en-US" baseline="0" dirty="0" smtClean="0">
                <a:latin typeface="Arial" panose="020B0604020202020204" pitchFamily="34" charset="0"/>
                <a:ea typeface="Times New Roman"/>
                <a:cs typeface="Arial" panose="020B0604020202020204" pitchFamily="34" charset="0"/>
                <a:sym typeface="Times New Roman"/>
              </a:rPr>
              <a:t>What are the potential costs and challenges of transboundary conservation in this case?</a:t>
            </a:r>
          </a:p>
          <a:p>
            <a:pPr marL="628650" lvl="1" indent="-171450" rtl="0">
              <a:lnSpc>
                <a:spcPct val="115000"/>
              </a:lnSpc>
              <a:spcBef>
                <a:spcPts val="0"/>
              </a:spcBef>
              <a:spcAft>
                <a:spcPts val="0"/>
              </a:spcAft>
            </a:pPr>
            <a:r>
              <a:rPr lang="en-US" baseline="0" dirty="0" smtClean="0">
                <a:latin typeface="Arial" panose="020B0604020202020204" pitchFamily="34" charset="0"/>
                <a:ea typeface="Times New Roman"/>
                <a:cs typeface="Arial" panose="020B0604020202020204" pitchFamily="34" charset="0"/>
                <a:sym typeface="Times New Roman"/>
              </a:rPr>
              <a:t>Are there alternatives to transboundary conservation? Would they achieve the same result?</a:t>
            </a:r>
          </a:p>
        </p:txBody>
      </p:sp>
    </p:spTree>
    <p:extLst>
      <p:ext uri="{BB962C8B-B14F-4D97-AF65-F5344CB8AC3E}">
        <p14:creationId xmlns:p14="http://schemas.microsoft.com/office/powerpoint/2010/main" val="1731916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051bb4545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051bb4545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3524870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algn="l" rtl="0">
              <a:lnSpc>
                <a:spcPct val="115000"/>
              </a:lnSpc>
              <a:spcBef>
                <a:spcPts val="0"/>
              </a:spcBef>
              <a:spcAft>
                <a:spcPts val="0"/>
              </a:spcAft>
              <a:buNone/>
            </a:pPr>
            <a:endParaRPr lang="en-US" sz="1100" b="1" dirty="0" smtClean="0">
              <a:solidFill>
                <a:schemeClr val="dk1"/>
              </a:solidFill>
            </a:endParaRPr>
          </a:p>
          <a:p>
            <a:pPr marL="0" lvl="0" indent="0" algn="l" rtl="0">
              <a:lnSpc>
                <a:spcPct val="115000"/>
              </a:lnSpc>
              <a:spcBef>
                <a:spcPts val="0"/>
              </a:spcBef>
              <a:spcAft>
                <a:spcPts val="0"/>
              </a:spcAft>
              <a:buNone/>
            </a:pPr>
            <a:r>
              <a:rPr lang="en-US" sz="1100" b="1" dirty="0" smtClean="0">
                <a:solidFill>
                  <a:schemeClr val="dk1"/>
                </a:solidFill>
              </a:rPr>
              <a:t>Factors</a:t>
            </a:r>
            <a:r>
              <a:rPr lang="en-US" sz="1100" b="1" baseline="0" dirty="0" smtClean="0">
                <a:solidFill>
                  <a:schemeClr val="dk1"/>
                </a:solidFill>
              </a:rPr>
              <a:t> of success</a:t>
            </a:r>
          </a:p>
          <a:p>
            <a:pPr marL="0" lvl="0" indent="0" algn="l" rtl="0">
              <a:lnSpc>
                <a:spcPct val="115000"/>
              </a:lnSpc>
              <a:spcBef>
                <a:spcPts val="0"/>
              </a:spcBef>
              <a:spcAft>
                <a:spcPts val="0"/>
              </a:spcAft>
              <a:buNone/>
            </a:pPr>
            <a:r>
              <a:rPr lang="en-US" sz="1100" b="0" baseline="0" dirty="0" smtClean="0">
                <a:solidFill>
                  <a:schemeClr val="dk1"/>
                </a:solidFill>
              </a:rPr>
              <a:t>Recall the five factors of success in the process of initiating transboundary conservation:</a:t>
            </a:r>
          </a:p>
          <a:p>
            <a:pPr marL="0" lvl="0" indent="0" algn="l" rtl="0">
              <a:lnSpc>
                <a:spcPct val="115000"/>
              </a:lnSpc>
              <a:spcBef>
                <a:spcPts val="0"/>
              </a:spcBef>
              <a:spcAft>
                <a:spcPts val="0"/>
              </a:spcAft>
              <a:buNone/>
            </a:pPr>
            <a:r>
              <a:rPr lang="en-GB" sz="1100" b="0" dirty="0" smtClean="0">
                <a:solidFill>
                  <a:schemeClr val="dk1"/>
                </a:solidFill>
              </a:rPr>
              <a:t>1. Assess the enabling environment to pursue transboundary conservation </a:t>
            </a:r>
          </a:p>
          <a:p>
            <a:pPr marL="0" lvl="0" indent="0" algn="l" rtl="0">
              <a:lnSpc>
                <a:spcPct val="115000"/>
              </a:lnSpc>
              <a:spcBef>
                <a:spcPts val="0"/>
              </a:spcBef>
              <a:spcAft>
                <a:spcPts val="0"/>
              </a:spcAft>
              <a:buNone/>
            </a:pPr>
            <a:r>
              <a:rPr lang="en-GB" sz="1100" b="0" dirty="0" smtClean="0">
                <a:solidFill>
                  <a:schemeClr val="dk1"/>
                </a:solidFill>
              </a:rPr>
              <a:t>2. Define the transboundary context and relationships affecting the achievement of the conservation targets and the resulting geographic extent </a:t>
            </a:r>
          </a:p>
          <a:p>
            <a:pPr marL="0" lvl="0" indent="0" algn="l" rtl="0">
              <a:lnSpc>
                <a:spcPct val="115000"/>
              </a:lnSpc>
              <a:spcBef>
                <a:spcPts val="0"/>
              </a:spcBef>
              <a:spcAft>
                <a:spcPts val="0"/>
              </a:spcAft>
              <a:buNone/>
            </a:pPr>
            <a:r>
              <a:rPr lang="en-GB" sz="1100" b="0" dirty="0" smtClean="0">
                <a:solidFill>
                  <a:schemeClr val="dk1"/>
                </a:solidFill>
              </a:rPr>
              <a:t>3. Identify and involve stakeholders, obtain support of decision makers and ensure political will and buy-in</a:t>
            </a:r>
          </a:p>
          <a:p>
            <a:pPr marL="0" lvl="0" indent="0" algn="l" rtl="0">
              <a:lnSpc>
                <a:spcPct val="115000"/>
              </a:lnSpc>
              <a:spcBef>
                <a:spcPts val="0"/>
              </a:spcBef>
              <a:spcAft>
                <a:spcPts val="0"/>
              </a:spcAft>
              <a:buNone/>
            </a:pPr>
            <a:r>
              <a:rPr lang="en-GB" sz="1100" b="0" dirty="0" smtClean="0">
                <a:solidFill>
                  <a:schemeClr val="dk1"/>
                </a:solidFill>
              </a:rPr>
              <a:t>4. Agree on common values and joint vision</a:t>
            </a:r>
          </a:p>
          <a:p>
            <a:pPr marL="0" lvl="0" indent="0" algn="l" rtl="0">
              <a:lnSpc>
                <a:spcPct val="115000"/>
              </a:lnSpc>
              <a:spcBef>
                <a:spcPts val="0"/>
              </a:spcBef>
              <a:spcAft>
                <a:spcPts val="0"/>
              </a:spcAft>
              <a:buNone/>
            </a:pPr>
            <a:r>
              <a:rPr lang="en-GB" sz="1100" b="0" dirty="0" smtClean="0">
                <a:solidFill>
                  <a:schemeClr val="dk1"/>
                </a:solidFill>
              </a:rPr>
              <a:t>5. Determine common transboundary management objectives and develop cooperative agreements</a:t>
            </a:r>
          </a:p>
          <a:p>
            <a:pPr marL="0" lvl="0" indent="0" algn="l" rtl="0">
              <a:lnSpc>
                <a:spcPct val="115000"/>
              </a:lnSpc>
              <a:spcBef>
                <a:spcPts val="0"/>
              </a:spcBef>
              <a:spcAft>
                <a:spcPts val="0"/>
              </a:spcAft>
              <a:buNone/>
            </a:pPr>
            <a:endParaRPr lang="en-US" sz="1100" b="0" i="0" u="none" strike="noStrike" cap="none" dirty="0" smtClean="0">
              <a:solidFill>
                <a:srgbClr val="000000"/>
              </a:solidFill>
              <a:effectLst/>
              <a:latin typeface="Arial"/>
              <a:ea typeface="Arial"/>
              <a:cs typeface="Arial"/>
              <a:sym typeface="Arial"/>
            </a:endParaRPr>
          </a:p>
          <a:p>
            <a:pPr marL="0" lvl="0" indent="0" algn="l" rtl="0">
              <a:lnSpc>
                <a:spcPct val="115000"/>
              </a:lnSpc>
              <a:spcBef>
                <a:spcPts val="0"/>
              </a:spcBef>
              <a:spcAft>
                <a:spcPts val="0"/>
              </a:spcAft>
              <a:buNone/>
            </a:pPr>
            <a:r>
              <a:rPr lang="en-US" sz="1100" b="0" i="0" u="none" strike="noStrike" cap="none" dirty="0" smtClean="0">
                <a:solidFill>
                  <a:srgbClr val="000000"/>
                </a:solidFill>
                <a:effectLst/>
                <a:latin typeface="Arial"/>
                <a:ea typeface="Arial"/>
                <a:cs typeface="Arial"/>
                <a:sym typeface="Arial"/>
              </a:rPr>
              <a:t>Lesson 3 focuses</a:t>
            </a:r>
            <a:r>
              <a:rPr lang="en-US" sz="1100" b="0" i="0" u="none" strike="noStrike" cap="none" baseline="0" dirty="0" smtClean="0">
                <a:solidFill>
                  <a:srgbClr val="000000"/>
                </a:solidFill>
                <a:effectLst/>
                <a:latin typeface="Arial"/>
                <a:ea typeface="Arial"/>
                <a:cs typeface="Arial"/>
                <a:sym typeface="Arial"/>
              </a:rPr>
              <a:t> primarily on skills and processes in achieving the first factor: assessing the enabling environment.  In addition, this lesson provides key concepts and information related to defining the transboundary context and identifying and involving stakeholders.  These two factors will be explored further in lessons 4 and 5.</a:t>
            </a:r>
          </a:p>
          <a:p>
            <a:pPr marL="158750" indent="0">
              <a:buNone/>
            </a:pPr>
            <a:endParaRPr lang="en-GB" dirty="0"/>
          </a:p>
        </p:txBody>
      </p:sp>
    </p:spTree>
    <p:extLst>
      <p:ext uri="{BB962C8B-B14F-4D97-AF65-F5344CB8AC3E}">
        <p14:creationId xmlns:p14="http://schemas.microsoft.com/office/powerpoint/2010/main" val="200624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051bb4545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051bb4545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sz="1100" b="0"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GB" b="1" dirty="0" smtClean="0"/>
              <a:t>Overview: Transboundary </a:t>
            </a:r>
            <a:r>
              <a:rPr lang="hr-HR" b="1" dirty="0" smtClean="0"/>
              <a:t>conservation process</a:t>
            </a:r>
            <a:endParaRPr lang="en-US" sz="1100" b="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sz="1100" b="0" dirty="0" smtClean="0">
                <a:latin typeface="Arial" panose="020B0604020202020204" pitchFamily="34" charset="0"/>
                <a:ea typeface="Times New Roman"/>
                <a:cs typeface="Arial" panose="020B0604020202020204" pitchFamily="34" charset="0"/>
                <a:sym typeface="Times New Roman"/>
              </a:rPr>
              <a:t>Refer to the </a:t>
            </a:r>
            <a:r>
              <a:rPr lang="hr-HR" sz="1100" b="0" dirty="0" smtClean="0">
                <a:latin typeface="Arial" panose="020B0604020202020204" pitchFamily="34" charset="0"/>
                <a:ea typeface="Times New Roman"/>
                <a:cs typeface="Arial" panose="020B0604020202020204" pitchFamily="34" charset="0"/>
                <a:sym typeface="Times New Roman"/>
              </a:rPr>
              <a:t>transboundary</a:t>
            </a:r>
            <a:r>
              <a:rPr lang="hr-HR" sz="1100" b="0" baseline="0" dirty="0" smtClean="0">
                <a:latin typeface="Arial" panose="020B0604020202020204" pitchFamily="34" charset="0"/>
                <a:ea typeface="Times New Roman"/>
                <a:cs typeface="Arial" panose="020B0604020202020204" pitchFamily="34" charset="0"/>
                <a:sym typeface="Times New Roman"/>
              </a:rPr>
              <a:t> conservation process</a:t>
            </a:r>
            <a:r>
              <a:rPr lang="en-US" sz="1100" b="0" baseline="0" dirty="0" smtClean="0">
                <a:latin typeface="Arial" panose="020B0604020202020204" pitchFamily="34" charset="0"/>
                <a:ea typeface="Times New Roman"/>
                <a:cs typeface="Arial" panose="020B0604020202020204" pitchFamily="34" charset="0"/>
                <a:sym typeface="Times New Roman"/>
              </a:rPr>
              <a:t>, introduced in Lesson 1.</a:t>
            </a:r>
            <a:endParaRPr lang="hr-HR" sz="1100" b="0"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sz="1100" b="0" baseline="0" dirty="0" smtClean="0">
                <a:latin typeface="Arial" panose="020B0604020202020204" pitchFamily="34" charset="0"/>
                <a:ea typeface="Times New Roman"/>
                <a:cs typeface="Arial" panose="020B0604020202020204" pitchFamily="34" charset="0"/>
                <a:sym typeface="Times New Roman"/>
              </a:rPr>
              <a:t>Recall that the process involves four stages:</a:t>
            </a:r>
          </a:p>
          <a:p>
            <a:pPr marL="628650" lvl="1" indent="-171450" rtl="0">
              <a:lnSpc>
                <a:spcPct val="115000"/>
              </a:lnSpc>
              <a:spcBef>
                <a:spcPts val="0"/>
              </a:spcBef>
              <a:spcAft>
                <a:spcPts val="0"/>
              </a:spcAft>
            </a:pPr>
            <a:r>
              <a:rPr lang="en-US" sz="1100" b="0" baseline="0" dirty="0" smtClean="0">
                <a:latin typeface="Arial" panose="020B0604020202020204" pitchFamily="34" charset="0"/>
                <a:ea typeface="Times New Roman"/>
                <a:cs typeface="Arial" panose="020B0604020202020204" pitchFamily="34" charset="0"/>
                <a:sym typeface="Times New Roman"/>
              </a:rPr>
              <a:t>Diagnose</a:t>
            </a:r>
          </a:p>
          <a:p>
            <a:pPr marL="628650" lvl="1" indent="-171450" rtl="0">
              <a:lnSpc>
                <a:spcPct val="115000"/>
              </a:lnSpc>
              <a:spcBef>
                <a:spcPts val="0"/>
              </a:spcBef>
              <a:spcAft>
                <a:spcPts val="0"/>
              </a:spcAft>
            </a:pPr>
            <a:r>
              <a:rPr lang="en-US" sz="1100" b="0" baseline="0" dirty="0" smtClean="0">
                <a:latin typeface="Arial" panose="020B0604020202020204" pitchFamily="34" charset="0"/>
                <a:ea typeface="Times New Roman"/>
                <a:cs typeface="Arial" panose="020B0604020202020204" pitchFamily="34" charset="0"/>
                <a:sym typeface="Times New Roman"/>
              </a:rPr>
              <a:t>Design</a:t>
            </a:r>
          </a:p>
          <a:p>
            <a:pPr marL="628650" lvl="1" indent="-171450" rtl="0">
              <a:lnSpc>
                <a:spcPct val="115000"/>
              </a:lnSpc>
              <a:spcBef>
                <a:spcPts val="0"/>
              </a:spcBef>
              <a:spcAft>
                <a:spcPts val="0"/>
              </a:spcAft>
            </a:pPr>
            <a:r>
              <a:rPr lang="en-US" sz="1100" b="0" baseline="0" dirty="0" smtClean="0">
                <a:latin typeface="Arial" panose="020B0604020202020204" pitchFamily="34" charset="0"/>
                <a:ea typeface="Times New Roman"/>
                <a:cs typeface="Arial" panose="020B0604020202020204" pitchFamily="34" charset="0"/>
                <a:sym typeface="Times New Roman"/>
              </a:rPr>
              <a:t>Take Action</a:t>
            </a:r>
          </a:p>
          <a:p>
            <a:pPr marL="628650" lvl="1" indent="-171450" rtl="0">
              <a:lnSpc>
                <a:spcPct val="115000"/>
              </a:lnSpc>
              <a:spcBef>
                <a:spcPts val="0"/>
              </a:spcBef>
              <a:spcAft>
                <a:spcPts val="0"/>
              </a:spcAft>
            </a:pPr>
            <a:r>
              <a:rPr lang="en-US" sz="1100" b="0" baseline="0" dirty="0" smtClean="0">
                <a:latin typeface="Arial" panose="020B0604020202020204" pitchFamily="34" charset="0"/>
                <a:ea typeface="Times New Roman"/>
                <a:cs typeface="Arial" panose="020B0604020202020204" pitchFamily="34" charset="0"/>
                <a:sym typeface="Times New Roman"/>
              </a:rPr>
              <a:t>Evaluate</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sz="1100" b="0" baseline="0" dirty="0" smtClean="0">
                <a:latin typeface="Arial" panose="020B0604020202020204" pitchFamily="34" charset="0"/>
                <a:ea typeface="Times New Roman"/>
                <a:cs typeface="Arial" panose="020B0604020202020204" pitchFamily="34" charset="0"/>
                <a:sym typeface="Times New Roman"/>
              </a:rPr>
              <a:t>This Lesson addresses the first stage: Diagnose, which includes the following steps:</a:t>
            </a:r>
          </a:p>
          <a:p>
            <a:pPr marL="628650" marR="0" lvl="1" indent="-171450" algn="l" defTabSz="914400" rtl="0" eaLnBrk="1" fontAlgn="auto" latinLnBrk="0" hangingPunct="1">
              <a:lnSpc>
                <a:spcPct val="115000"/>
              </a:lnSpc>
              <a:spcBef>
                <a:spcPts val="0"/>
              </a:spcBef>
              <a:spcAft>
                <a:spcPts val="0"/>
              </a:spcAft>
              <a:buClr>
                <a:srgbClr val="000000"/>
              </a:buClr>
              <a:buSzPts val="1100"/>
              <a:buFont typeface="Arial"/>
              <a:buChar char="○"/>
              <a:tabLst/>
              <a:defRPr/>
            </a:pPr>
            <a:r>
              <a:rPr lang="en-US" sz="1100" b="0" baseline="0" dirty="0" smtClean="0">
                <a:latin typeface="Arial" panose="020B0604020202020204" pitchFamily="34" charset="0"/>
                <a:ea typeface="Times New Roman"/>
                <a:cs typeface="Arial" panose="020B0604020202020204" pitchFamily="34" charset="0"/>
                <a:sym typeface="Times New Roman"/>
              </a:rPr>
              <a:t>Identify a compelling reason to act</a:t>
            </a:r>
            <a:r>
              <a:rPr lang="hr-HR" sz="1100" b="0" baseline="0" dirty="0" smtClean="0">
                <a:latin typeface="Arial" panose="020B0604020202020204" pitchFamily="34" charset="0"/>
                <a:ea typeface="Times New Roman"/>
                <a:cs typeface="Arial" panose="020B0604020202020204" pitchFamily="34" charset="0"/>
                <a:sym typeface="Times New Roman"/>
              </a:rPr>
              <a:t> (</a:t>
            </a:r>
            <a:r>
              <a:rPr lang="hr-HR" i="1" baseline="0" dirty="0" smtClean="0">
                <a:latin typeface="Arial" panose="020B0604020202020204" pitchFamily="34" charset="0"/>
                <a:ea typeface="Times New Roman"/>
                <a:cs typeface="Arial" panose="020B0604020202020204" pitchFamily="34" charset="0"/>
                <a:sym typeface="Times New Roman"/>
              </a:rPr>
              <a:t>Note that ‘compelling reason to act’, as defined in Glossary, indicates </a:t>
            </a:r>
            <a:r>
              <a:rPr lang="en-GB" sz="1100" b="0" i="1" u="none" strike="noStrike" cap="none" dirty="0" smtClean="0">
                <a:solidFill>
                  <a:srgbClr val="000000"/>
                </a:solidFill>
                <a:effectLst/>
                <a:latin typeface="Arial"/>
                <a:ea typeface="Arial"/>
                <a:cs typeface="Arial"/>
                <a:sym typeface="Arial"/>
              </a:rPr>
              <a:t>a reason or motive that is convincing enough to undertake transboundary conservation and engage in transboundary cooperation</a:t>
            </a:r>
            <a:r>
              <a:rPr lang="hr-HR" sz="1100" b="0" i="1" u="none" strike="noStrike" cap="none" dirty="0" smtClean="0">
                <a:solidFill>
                  <a:srgbClr val="000000"/>
                </a:solidFill>
                <a:effectLst/>
                <a:latin typeface="Arial"/>
                <a:ea typeface="Arial"/>
                <a:cs typeface="Arial"/>
                <a:sym typeface="Arial"/>
              </a:rPr>
              <a:t>)</a:t>
            </a:r>
            <a:endParaRPr lang="en-US" sz="1100" b="0" baseline="0" dirty="0" smtClean="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0"/>
              </a:spcBef>
              <a:spcAft>
                <a:spcPts val="0"/>
              </a:spcAft>
              <a:buClr>
                <a:srgbClr val="000000"/>
              </a:buClr>
              <a:buSzPts val="1100"/>
              <a:buFont typeface="Arial"/>
              <a:buChar char="○"/>
              <a:tabLst/>
              <a:defRPr/>
            </a:pPr>
            <a:r>
              <a:rPr lang="en-US" sz="1100" b="0" baseline="0" dirty="0" smtClean="0">
                <a:latin typeface="Arial" panose="020B0604020202020204" pitchFamily="34" charset="0"/>
                <a:ea typeface="Times New Roman"/>
                <a:cs typeface="Arial" panose="020B0604020202020204" pitchFamily="34" charset="0"/>
                <a:sym typeface="Times New Roman"/>
              </a:rPr>
              <a:t>Determine if there is a constituency for change</a:t>
            </a:r>
            <a:r>
              <a:rPr lang="hr-HR" sz="1100" b="0" baseline="0" dirty="0" smtClean="0">
                <a:latin typeface="Arial" panose="020B0604020202020204" pitchFamily="34" charset="0"/>
                <a:ea typeface="Times New Roman"/>
                <a:cs typeface="Arial" panose="020B0604020202020204" pitchFamily="34" charset="0"/>
                <a:sym typeface="Times New Roman"/>
              </a:rPr>
              <a:t> </a:t>
            </a:r>
            <a:r>
              <a:rPr lang="hr-HR" baseline="0" dirty="0" smtClean="0">
                <a:latin typeface="Arial" panose="020B0604020202020204" pitchFamily="34" charset="0"/>
                <a:ea typeface="Times New Roman"/>
                <a:cs typeface="Arial" panose="020B0604020202020204" pitchFamily="34" charset="0"/>
                <a:sym typeface="Times New Roman"/>
              </a:rPr>
              <a:t>(</a:t>
            </a:r>
            <a:r>
              <a:rPr lang="hr-HR" i="1" baseline="0" dirty="0" smtClean="0">
                <a:latin typeface="Arial" panose="020B0604020202020204" pitchFamily="34" charset="0"/>
                <a:ea typeface="Times New Roman"/>
                <a:cs typeface="Arial" panose="020B0604020202020204" pitchFamily="34" charset="0"/>
                <a:sym typeface="Times New Roman"/>
              </a:rPr>
              <a:t>Note that a ‘constituency for change’, as defined in Glossary, indicates </a:t>
            </a:r>
            <a:r>
              <a:rPr lang="en-GB" sz="1100" b="0" i="1" u="none" strike="noStrike" cap="none" dirty="0" smtClean="0">
                <a:solidFill>
                  <a:srgbClr val="000000"/>
                </a:solidFill>
                <a:effectLst/>
                <a:latin typeface="Arial"/>
                <a:ea typeface="Arial"/>
                <a:cs typeface="Arial"/>
                <a:sym typeface="Arial"/>
              </a:rPr>
              <a:t>a critical mass of people who are aware of a common challenge and ready to work together in response</a:t>
            </a:r>
            <a:r>
              <a:rPr lang="hr-HR" sz="1100" b="0" i="0" u="none" strike="noStrike" cap="none" dirty="0" smtClean="0">
                <a:solidFill>
                  <a:srgbClr val="000000"/>
                </a:solidFill>
                <a:effectLst/>
                <a:latin typeface="Arial"/>
                <a:ea typeface="Arial"/>
                <a:cs typeface="Arial"/>
                <a:sym typeface="Arial"/>
              </a:rPr>
              <a:t>)</a:t>
            </a:r>
            <a:endParaRPr lang="en-US" sz="1100" b="0" baseline="0" dirty="0" smtClean="0">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en-US" sz="1100" b="0" baseline="0" dirty="0" smtClean="0">
                <a:latin typeface="Arial" panose="020B0604020202020204" pitchFamily="34" charset="0"/>
                <a:ea typeface="Times New Roman"/>
                <a:cs typeface="Arial" panose="020B0604020202020204" pitchFamily="34" charset="0"/>
                <a:sym typeface="Times New Roman"/>
              </a:rPr>
              <a:t>Estimate the scope of the issue</a:t>
            </a:r>
          </a:p>
          <a:p>
            <a:pPr marL="628650" lvl="1" indent="-171450" rtl="0">
              <a:lnSpc>
                <a:spcPct val="115000"/>
              </a:lnSpc>
              <a:spcBef>
                <a:spcPts val="0"/>
              </a:spcBef>
              <a:spcAft>
                <a:spcPts val="0"/>
              </a:spcAft>
            </a:pPr>
            <a:r>
              <a:rPr lang="en-US" sz="1100" b="0" baseline="0" dirty="0" smtClean="0">
                <a:latin typeface="Arial" panose="020B0604020202020204" pitchFamily="34" charset="0"/>
                <a:ea typeface="Times New Roman"/>
                <a:cs typeface="Arial" panose="020B0604020202020204" pitchFamily="34" charset="0"/>
                <a:sym typeface="Times New Roman"/>
              </a:rPr>
              <a:t>Estimate the capacity to work across boundaries</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sz="1100" b="0" baseline="0" dirty="0" smtClean="0">
                <a:latin typeface="Arial" panose="020B0604020202020204" pitchFamily="34" charset="0"/>
                <a:ea typeface="Times New Roman"/>
                <a:cs typeface="Arial" panose="020B0604020202020204" pitchFamily="34" charset="0"/>
                <a:sym typeface="Times New Roman"/>
              </a:rPr>
              <a:t>It is important to remember that this process is iterative – these four steps do not necessarily happen in this order, and there may be a need to return to and review different steps in the process.</a:t>
            </a:r>
            <a:r>
              <a:rPr lang="hr-HR" sz="1100" b="0" baseline="0" dirty="0" smtClean="0">
                <a:latin typeface="Arial" panose="020B0604020202020204" pitchFamily="34" charset="0"/>
                <a:ea typeface="Times New Roman"/>
                <a:cs typeface="Arial" panose="020B0604020202020204" pitchFamily="34" charset="0"/>
                <a:sym typeface="Times New Roman"/>
              </a:rPr>
              <a:t> Thus the process is also adaptive and flexible.</a:t>
            </a:r>
            <a:endParaRPr lang="en-US" sz="1100" b="0" dirty="0" smtClean="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244768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4051bb4545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4051bb4545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Photo Credit: Plitvice Lakes National Park (Croatia)</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 </a:t>
            </a:r>
            <a:r>
              <a:rPr lang="en-US" i="1" dirty="0" smtClean="0">
                <a:solidFill>
                  <a:schemeClr val="tx1"/>
                </a:solidFill>
                <a:latin typeface="Arial" panose="020B0604020202020204" pitchFamily="34" charset="0"/>
                <a:ea typeface="Times New Roman"/>
                <a:cs typeface="Arial" panose="020B0604020202020204" pitchFamily="34" charset="0"/>
                <a:sym typeface="Times New Roman"/>
              </a:rPr>
              <a:t>©</a:t>
            </a:r>
            <a:r>
              <a:rPr lang="hr-HR" i="1" dirty="0" smtClean="0">
                <a:solidFill>
                  <a:schemeClr val="tx1"/>
                </a:solidFill>
                <a:latin typeface="Arial" panose="020B0604020202020204" pitchFamily="34" charset="0"/>
                <a:ea typeface="Times New Roman"/>
                <a:cs typeface="Arial" panose="020B0604020202020204" pitchFamily="34" charset="0"/>
                <a:sym typeface="Times New Roman"/>
              </a:rPr>
              <a:t>IUCN / Boris Erg</a:t>
            </a:r>
            <a:endParaRPr lang="en-US" i="1" dirty="0" smtClean="0">
              <a:solidFill>
                <a:schemeClr val="tx1"/>
              </a:solidFill>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b="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b="1" dirty="0" smtClean="0">
                <a:latin typeface="Arial" panose="020B0604020202020204" pitchFamily="34" charset="0"/>
                <a:ea typeface="Times New Roman"/>
                <a:cs typeface="Arial" panose="020B0604020202020204" pitchFamily="34" charset="0"/>
                <a:sym typeface="Times New Roman"/>
              </a:rPr>
              <a:t>Content </a:t>
            </a:r>
            <a:r>
              <a:rPr lang="hr-HR" b="1" dirty="0" smtClean="0">
                <a:latin typeface="Arial" panose="020B0604020202020204" pitchFamily="34" charset="0"/>
                <a:ea typeface="Times New Roman"/>
                <a:cs typeface="Arial" panose="020B0604020202020204" pitchFamily="34" charset="0"/>
                <a:sym typeface="Times New Roman"/>
              </a:rPr>
              <a:t>overview</a:t>
            </a:r>
            <a:endParaRPr lang="en-US" b="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b="0" dirty="0" smtClean="0">
                <a:latin typeface="Arial" panose="020B0604020202020204" pitchFamily="34" charset="0"/>
                <a:ea typeface="Times New Roman"/>
                <a:cs typeface="Arial" panose="020B0604020202020204" pitchFamily="34" charset="0"/>
                <a:sym typeface="Times New Roman"/>
              </a:rPr>
              <a:t>This</a:t>
            </a:r>
            <a:r>
              <a:rPr lang="en-US" b="0" baseline="0" dirty="0" smtClean="0">
                <a:latin typeface="Arial" panose="020B0604020202020204" pitchFamily="34" charset="0"/>
                <a:ea typeface="Times New Roman"/>
                <a:cs typeface="Arial" panose="020B0604020202020204" pitchFamily="34" charset="0"/>
                <a:sym typeface="Times New Roman"/>
              </a:rPr>
              <a:t> Lesson will address:</a:t>
            </a:r>
            <a:endParaRPr lang="hr-HR" b="0"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0" dirty="0" smtClean="0">
                <a:latin typeface="Arial" panose="020B0604020202020204" pitchFamily="34" charset="0"/>
                <a:ea typeface="Times New Roman"/>
                <a:cs typeface="Arial" panose="020B0604020202020204" pitchFamily="34" charset="0"/>
                <a:sym typeface="Times New Roman"/>
              </a:rPr>
              <a:t>Assessing</a:t>
            </a:r>
            <a:r>
              <a:rPr lang="en-US" b="0" baseline="0" dirty="0" smtClean="0">
                <a:latin typeface="Arial" panose="020B0604020202020204" pitchFamily="34" charset="0"/>
                <a:ea typeface="Times New Roman"/>
                <a:cs typeface="Arial" panose="020B0604020202020204" pitchFamily="34" charset="0"/>
                <a:sym typeface="Times New Roman"/>
              </a:rPr>
              <a:t> the enabling environment</a:t>
            </a:r>
            <a:endParaRPr lang="hr-HR" b="0"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GB" b="0" baseline="0" noProof="0" dirty="0" smtClean="0">
                <a:latin typeface="Arial" panose="020B0604020202020204" pitchFamily="34" charset="0"/>
                <a:ea typeface="Times New Roman"/>
                <a:cs typeface="Arial" panose="020B0604020202020204" pitchFamily="34" charset="0"/>
                <a:sym typeface="Times New Roman"/>
              </a:rPr>
              <a:t>Analysing</a:t>
            </a:r>
            <a:r>
              <a:rPr lang="en-US" b="0" baseline="0" dirty="0" smtClean="0">
                <a:latin typeface="Arial" panose="020B0604020202020204" pitchFamily="34" charset="0"/>
                <a:ea typeface="Times New Roman"/>
                <a:cs typeface="Arial" panose="020B0604020202020204" pitchFamily="34" charset="0"/>
                <a:sym typeface="Times New Roman"/>
              </a:rPr>
              <a:t> feasibility for transboundary conservation</a:t>
            </a:r>
            <a:endParaRPr lang="hr-HR" b="0"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0" baseline="0" dirty="0" smtClean="0">
                <a:latin typeface="Arial" panose="020B0604020202020204" pitchFamily="34" charset="0"/>
                <a:ea typeface="Times New Roman"/>
                <a:cs typeface="Arial" panose="020B0604020202020204" pitchFamily="34" charset="0"/>
                <a:sym typeface="Times New Roman"/>
              </a:rPr>
              <a:t>Exercise: Applying the Diagnostic tool for transboundary conservation planners.</a:t>
            </a:r>
            <a:endParaRPr b="0"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2804066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4051bb4545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4051bb4545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hr-HR" b="1" dirty="0" smtClean="0">
                <a:latin typeface="Arial" panose="020B0604020202020204" pitchFamily="34" charset="0"/>
                <a:ea typeface="Times New Roman"/>
                <a:cs typeface="Arial" panose="020B0604020202020204" pitchFamily="34" charset="0"/>
                <a:sym typeface="Times New Roman"/>
              </a:rPr>
              <a:t>Diagnose: Assessing</a:t>
            </a:r>
            <a:r>
              <a:rPr lang="hr-HR" b="1" baseline="0" dirty="0" smtClean="0">
                <a:latin typeface="Arial" panose="020B0604020202020204" pitchFamily="34" charset="0"/>
                <a:ea typeface="Times New Roman"/>
                <a:cs typeface="Arial" panose="020B0604020202020204" pitchFamily="34" charset="0"/>
                <a:sym typeface="Times New Roman"/>
              </a:rPr>
              <a:t> the enabling environment</a:t>
            </a:r>
            <a:endParaRPr lang="hr-HR" b="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 dirty="0" smtClean="0">
                <a:latin typeface="Arial" panose="020B0604020202020204" pitchFamily="34" charset="0"/>
                <a:ea typeface="Times New Roman"/>
                <a:cs typeface="Arial" panose="020B0604020202020204" pitchFamily="34" charset="0"/>
                <a:sym typeface="Times New Roman"/>
              </a:rPr>
              <a:t>Assessing the Enabling</a:t>
            </a:r>
            <a:r>
              <a:rPr lang="en" baseline="0" dirty="0" smtClean="0">
                <a:latin typeface="Arial" panose="020B0604020202020204" pitchFamily="34" charset="0"/>
                <a:ea typeface="Times New Roman"/>
                <a:cs typeface="Arial" panose="020B0604020202020204" pitchFamily="34" charset="0"/>
                <a:sym typeface="Times New Roman"/>
              </a:rPr>
              <a:t> Environment: </a:t>
            </a:r>
            <a:r>
              <a:rPr lang="en" dirty="0" smtClean="0">
                <a:latin typeface="Arial" panose="020B0604020202020204" pitchFamily="34" charset="0"/>
                <a:ea typeface="Times New Roman"/>
                <a:cs typeface="Arial" panose="020B0604020202020204" pitchFamily="34" charset="0"/>
                <a:sym typeface="Times New Roman"/>
              </a:rPr>
              <a:t>Step 1: Identify a</a:t>
            </a:r>
            <a:r>
              <a:rPr lang="en" baseline="0" dirty="0" smtClean="0">
                <a:latin typeface="Arial" panose="020B0604020202020204" pitchFamily="34" charset="0"/>
                <a:ea typeface="Times New Roman"/>
                <a:cs typeface="Arial" panose="020B0604020202020204" pitchFamily="34" charset="0"/>
                <a:sym typeface="Times New Roman"/>
              </a:rPr>
              <a:t> compelling reason to act</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baseline="0" dirty="0" smtClean="0">
                <a:latin typeface="Arial" panose="020B0604020202020204" pitchFamily="34" charset="0"/>
                <a:ea typeface="Times New Roman"/>
                <a:cs typeface="Arial" panose="020B0604020202020204" pitchFamily="34" charset="0"/>
                <a:sym typeface="Times New Roman"/>
              </a:rPr>
              <a:t>The first step in assessing the enabling environment is identifying a compelling reason to act</a:t>
            </a:r>
          </a:p>
          <a:p>
            <a:pPr marL="628650" lvl="1" indent="-171450" rtl="0">
              <a:lnSpc>
                <a:spcPct val="115000"/>
              </a:lnSpc>
              <a:spcBef>
                <a:spcPts val="0"/>
              </a:spcBef>
              <a:spcAft>
                <a:spcPts val="0"/>
              </a:spcAft>
            </a:pPr>
            <a:r>
              <a:rPr lang="en" baseline="0" dirty="0" smtClean="0">
                <a:latin typeface="Arial" panose="020B0604020202020204" pitchFamily="34" charset="0"/>
                <a:ea typeface="Times New Roman"/>
                <a:cs typeface="Arial" panose="020B0604020202020204" pitchFamily="34" charset="0"/>
                <a:sym typeface="Times New Roman"/>
              </a:rPr>
              <a:t>As introduced in Lesson 1, there are many challenges and costs in transboundary conservation</a:t>
            </a:r>
          </a:p>
          <a:p>
            <a:pPr marL="628650" lvl="1" indent="-171450" rtl="0">
              <a:lnSpc>
                <a:spcPct val="115000"/>
              </a:lnSpc>
              <a:spcBef>
                <a:spcPts val="0"/>
              </a:spcBef>
              <a:spcAft>
                <a:spcPts val="0"/>
              </a:spcAft>
            </a:pPr>
            <a:r>
              <a:rPr lang="en" baseline="0" dirty="0" smtClean="0">
                <a:latin typeface="Arial" panose="020B0604020202020204" pitchFamily="34" charset="0"/>
                <a:ea typeface="Times New Roman"/>
                <a:cs typeface="Arial" panose="020B0604020202020204" pitchFamily="34" charset="0"/>
                <a:sym typeface="Times New Roman"/>
              </a:rPr>
              <a:t>A compelling reason to act is needed to outweight these costs to make transboundary conservation worthwhile</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marR="0" lvl="0" indent="-304800" algn="l" defTabSz="914400" rtl="0" eaLnBrk="1" fontAlgn="auto" latinLnBrk="0" hangingPunct="1">
              <a:lnSpc>
                <a:spcPct val="115000"/>
              </a:lnSpc>
              <a:spcBef>
                <a:spcPts val="0"/>
              </a:spcBef>
              <a:spcAft>
                <a:spcPts val="0"/>
              </a:spcAft>
              <a:buClr>
                <a:schemeClr val="dk1"/>
              </a:buClr>
              <a:buSzPts val="1200"/>
              <a:buFont typeface="Times New Roman"/>
              <a:buChar char="●"/>
              <a:tabLst/>
              <a:defRPr/>
            </a:pPr>
            <a:r>
              <a:rPr lang="en" baseline="0" dirty="0" smtClean="0">
                <a:latin typeface="Arial" panose="020B0604020202020204" pitchFamily="34" charset="0"/>
                <a:ea typeface="Times New Roman"/>
                <a:cs typeface="Arial" panose="020B0604020202020204" pitchFamily="34" charset="0"/>
                <a:sym typeface="Times New Roman"/>
              </a:rPr>
              <a:t>The compelling reason to act to initiate transboundary conservation usually involves a common aim and a reason to work together that overcomes the cost of cooperation.</a:t>
            </a:r>
            <a:r>
              <a:rPr lang="hr-HR" baseline="0" dirty="0" smtClean="0">
                <a:latin typeface="Arial" panose="020B0604020202020204" pitchFamily="34" charset="0"/>
                <a:ea typeface="Times New Roman"/>
                <a:cs typeface="Arial" panose="020B0604020202020204" pitchFamily="34" charset="0"/>
                <a:sym typeface="Times New Roman"/>
              </a:rPr>
              <a:t> (</a:t>
            </a:r>
            <a:r>
              <a:rPr lang="hr-HR" i="1" baseline="0" dirty="0" smtClean="0">
                <a:latin typeface="Arial" panose="020B0604020202020204" pitchFamily="34" charset="0"/>
                <a:ea typeface="Times New Roman"/>
                <a:cs typeface="Arial" panose="020B0604020202020204" pitchFamily="34" charset="0"/>
                <a:sym typeface="Times New Roman"/>
              </a:rPr>
              <a:t>Note that ‘compelling reason to act’, as defined in Glossary, indicates </a:t>
            </a:r>
            <a:r>
              <a:rPr lang="en-GB" sz="1100" b="0" i="1" u="none" strike="noStrike" cap="none" dirty="0" smtClean="0">
                <a:solidFill>
                  <a:srgbClr val="000000"/>
                </a:solidFill>
                <a:effectLst/>
                <a:latin typeface="Arial"/>
                <a:ea typeface="Arial"/>
                <a:cs typeface="Arial"/>
                <a:sym typeface="Arial"/>
              </a:rPr>
              <a:t>a reason or motive that is convincing enough to undertake transboundary conservation and engage in transboundary cooperation</a:t>
            </a:r>
            <a:r>
              <a:rPr lang="hr-HR" sz="1100" b="0" i="1" u="none" strike="noStrike" cap="none" dirty="0" smtClean="0">
                <a:solidFill>
                  <a:srgbClr val="000000"/>
                </a:solidFill>
                <a:effectLst/>
                <a:latin typeface="Arial"/>
                <a:ea typeface="Arial"/>
                <a:cs typeface="Arial"/>
                <a:sym typeface="Arial"/>
              </a:rPr>
              <a:t>)</a:t>
            </a:r>
            <a:endParaRPr lang="en" baseline="0" dirty="0" smtClean="0">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en" baseline="0" dirty="0" smtClean="0">
                <a:latin typeface="Arial" panose="020B0604020202020204" pitchFamily="34" charset="0"/>
                <a:ea typeface="Times New Roman"/>
                <a:cs typeface="Arial" panose="020B0604020202020204" pitchFamily="34" charset="0"/>
                <a:sym typeface="Times New Roman"/>
              </a:rPr>
              <a:t>The common aim may take the form of </a:t>
            </a:r>
          </a:p>
          <a:p>
            <a:pPr marL="1085850" lvl="2"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An</a:t>
            </a:r>
            <a:r>
              <a:rPr lang="en" baseline="0" dirty="0" smtClean="0">
                <a:latin typeface="Arial" panose="020B0604020202020204" pitchFamily="34" charset="0"/>
                <a:ea typeface="Times New Roman"/>
                <a:cs typeface="Arial" panose="020B0604020202020204" pitchFamily="34" charset="0"/>
                <a:sym typeface="Times New Roman"/>
              </a:rPr>
              <a:t> immediate threat or pressure, such as a critical threat to an endangered species or a development project with potential environmental implications</a:t>
            </a:r>
          </a:p>
          <a:p>
            <a:pPr marL="1085850" lvl="2"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A</a:t>
            </a:r>
            <a:r>
              <a:rPr lang="en" baseline="0" dirty="0" smtClean="0">
                <a:latin typeface="Arial" panose="020B0604020202020204" pitchFamily="34" charset="0"/>
                <a:ea typeface="Times New Roman"/>
                <a:cs typeface="Arial" panose="020B0604020202020204" pitchFamily="34" charset="0"/>
                <a:sym typeface="Times New Roman"/>
              </a:rPr>
              <a:t> promising opportunity, such as potential growth in tourism</a:t>
            </a:r>
          </a:p>
          <a:p>
            <a:pPr marL="628650" lvl="1" indent="-171450" rtl="0">
              <a:lnSpc>
                <a:spcPct val="115000"/>
              </a:lnSpc>
              <a:spcBef>
                <a:spcPts val="0"/>
              </a:spcBef>
              <a:spcAft>
                <a:spcPts val="0"/>
              </a:spcAft>
            </a:pPr>
            <a:r>
              <a:rPr lang="en" baseline="0" dirty="0" smtClean="0">
                <a:latin typeface="Arial" panose="020B0604020202020204" pitchFamily="34" charset="0"/>
                <a:ea typeface="Times New Roman"/>
                <a:cs typeface="Arial" panose="020B0604020202020204" pitchFamily="34" charset="0"/>
                <a:sym typeface="Times New Roman"/>
              </a:rPr>
              <a:t>A threat or opportunity is usually not enough. There must also be a reason to work together rather than pursue goals individually. This may take the form of</a:t>
            </a:r>
          </a:p>
          <a:p>
            <a:pPr marL="1085850" lvl="2"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An</a:t>
            </a:r>
            <a:r>
              <a:rPr lang="en-US" baseline="0" dirty="0" smtClean="0">
                <a:latin typeface="Arial" panose="020B0604020202020204" pitchFamily="34" charset="0"/>
                <a:ea typeface="Times New Roman"/>
                <a:cs typeface="Arial" panose="020B0604020202020204" pitchFamily="34" charset="0"/>
                <a:sym typeface="Times New Roman"/>
              </a:rPr>
              <a:t> absence of alternative, as when the threat or pressure is transboundary in nature</a:t>
            </a:r>
          </a:p>
          <a:p>
            <a:pPr marL="1085850" lvl="2"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The</a:t>
            </a:r>
            <a:r>
              <a:rPr lang="en-US" baseline="0" dirty="0" smtClean="0">
                <a:latin typeface="Arial" panose="020B0604020202020204" pitchFamily="34" charset="0"/>
                <a:ea typeface="Times New Roman"/>
                <a:cs typeface="Arial" panose="020B0604020202020204" pitchFamily="34" charset="0"/>
                <a:sym typeface="Times New Roman"/>
              </a:rPr>
              <a:t> promise of mutual benefits through cooperation</a:t>
            </a:r>
          </a:p>
          <a:p>
            <a:pPr marL="1085850" lvl="2"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Evidence</a:t>
            </a:r>
            <a:r>
              <a:rPr lang="en-US" baseline="0" dirty="0" smtClean="0">
                <a:latin typeface="Arial" panose="020B0604020202020204" pitchFamily="34" charset="0"/>
                <a:ea typeface="Times New Roman"/>
                <a:cs typeface="Arial" panose="020B0604020202020204" pitchFamily="34" charset="0"/>
                <a:sym typeface="Times New Roman"/>
              </a:rPr>
              <a:t> that working together will be more cost effective than working alone</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baseline="0" dirty="0" smtClean="0">
                <a:latin typeface="Arial" panose="020B0604020202020204" pitchFamily="34" charset="0"/>
                <a:ea typeface="Times New Roman"/>
                <a:cs typeface="Arial" panose="020B0604020202020204" pitchFamily="34" charset="0"/>
                <a:sym typeface="Times New Roman"/>
              </a:rPr>
              <a:t>If there is no compelling reason for transboundary conservation, alternative measures can be used to reach conservation goals, such as independent action on either side of the border.</a:t>
            </a:r>
          </a:p>
        </p:txBody>
      </p:sp>
    </p:spTree>
    <p:extLst>
      <p:ext uri="{BB962C8B-B14F-4D97-AF65-F5344CB8AC3E}">
        <p14:creationId xmlns:p14="http://schemas.microsoft.com/office/powerpoint/2010/main" val="2454623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051bb4545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4051bb4545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i="1" dirty="0">
                <a:latin typeface="Arial" panose="020B0604020202020204" pitchFamily="34" charset="0"/>
                <a:ea typeface="Times New Roman"/>
                <a:cs typeface="Arial" panose="020B0604020202020204" pitchFamily="34" charset="0"/>
                <a:sym typeface="Times New Roman"/>
              </a:rPr>
              <a:t>Photo Credit: Plitvice Lakes National Park (Croatia) </a:t>
            </a:r>
            <a:r>
              <a:rPr lang="en" i="1" dirty="0" smtClean="0">
                <a:latin typeface="Arial" panose="020B0604020202020204" pitchFamily="34" charset="0"/>
                <a:ea typeface="Times New Roman"/>
                <a:cs typeface="Arial" panose="020B0604020202020204" pitchFamily="34" charset="0"/>
                <a:sym typeface="Times New Roman"/>
              </a:rPr>
              <a:t>©IUCN </a:t>
            </a:r>
            <a:r>
              <a:rPr lang="en" i="1" dirty="0">
                <a:latin typeface="Arial" panose="020B0604020202020204" pitchFamily="34" charset="0"/>
                <a:ea typeface="Times New Roman"/>
                <a:cs typeface="Arial" panose="020B0604020202020204" pitchFamily="34" charset="0"/>
                <a:sym typeface="Times New Roman"/>
              </a:rPr>
              <a:t>/ Boris Erg</a:t>
            </a:r>
            <a:endParaRPr i="1"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i="1" dirty="0" smtClean="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hr-HR" b="1" dirty="0" smtClean="0">
                <a:latin typeface="Arial" panose="020B0604020202020204" pitchFamily="34" charset="0"/>
                <a:ea typeface="Times New Roman"/>
                <a:cs typeface="Arial" panose="020B0604020202020204" pitchFamily="34" charset="0"/>
                <a:sym typeface="Times New Roman"/>
              </a:rPr>
              <a:t>Diagnose: Assessing</a:t>
            </a:r>
            <a:r>
              <a:rPr lang="hr-HR" b="1" baseline="0" dirty="0" smtClean="0">
                <a:latin typeface="Arial" panose="020B0604020202020204" pitchFamily="34" charset="0"/>
                <a:ea typeface="Times New Roman"/>
                <a:cs typeface="Arial" panose="020B0604020202020204" pitchFamily="34" charset="0"/>
                <a:sym typeface="Times New Roman"/>
              </a:rPr>
              <a:t> the enabling environment</a:t>
            </a:r>
            <a:endParaRPr i="1" dirty="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n" dirty="0" smtClean="0">
                <a:latin typeface="Arial" panose="020B0604020202020204" pitchFamily="34" charset="0"/>
                <a:ea typeface="Times New Roman"/>
                <a:cs typeface="Arial" panose="020B0604020202020204" pitchFamily="34" charset="0"/>
                <a:sym typeface="Times New Roman"/>
              </a:rPr>
              <a:t>Assessing the Enabling</a:t>
            </a:r>
            <a:r>
              <a:rPr lang="en" baseline="0" dirty="0" smtClean="0">
                <a:latin typeface="Arial" panose="020B0604020202020204" pitchFamily="34" charset="0"/>
                <a:ea typeface="Times New Roman"/>
                <a:cs typeface="Arial" panose="020B0604020202020204" pitchFamily="34" charset="0"/>
                <a:sym typeface="Times New Roman"/>
              </a:rPr>
              <a:t> Environment Steps 2 and 3</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marR="0" lvl="0" indent="-304800" algn="l" defTabSz="914400" rtl="0" eaLnBrk="1" fontAlgn="auto" latinLnBrk="0" hangingPunct="1">
              <a:lnSpc>
                <a:spcPct val="115000"/>
              </a:lnSpc>
              <a:spcBef>
                <a:spcPts val="0"/>
              </a:spcBef>
              <a:spcAft>
                <a:spcPts val="0"/>
              </a:spcAft>
              <a:buClr>
                <a:schemeClr val="dk1"/>
              </a:buClr>
              <a:buSzPts val="1200"/>
              <a:buFont typeface="Times New Roman"/>
              <a:buChar char="●"/>
              <a:tabLst/>
              <a:defRPr/>
            </a:pPr>
            <a:r>
              <a:rPr lang="en" baseline="0" dirty="0" smtClean="0">
                <a:latin typeface="Arial" panose="020B0604020202020204" pitchFamily="34" charset="0"/>
                <a:ea typeface="Times New Roman"/>
                <a:cs typeface="Arial" panose="020B0604020202020204" pitchFamily="34" charset="0"/>
                <a:sym typeface="Times New Roman"/>
              </a:rPr>
              <a:t>The second step is determining if there is a constituency for change</a:t>
            </a:r>
            <a:r>
              <a:rPr lang="hr-HR" baseline="0" dirty="0" smtClean="0">
                <a:latin typeface="Arial" panose="020B0604020202020204" pitchFamily="34" charset="0"/>
                <a:ea typeface="Times New Roman"/>
                <a:cs typeface="Arial" panose="020B0604020202020204" pitchFamily="34" charset="0"/>
                <a:sym typeface="Times New Roman"/>
              </a:rPr>
              <a:t> (</a:t>
            </a:r>
            <a:r>
              <a:rPr lang="hr-HR" i="1" baseline="0" dirty="0" smtClean="0">
                <a:latin typeface="Arial" panose="020B0604020202020204" pitchFamily="34" charset="0"/>
                <a:ea typeface="Times New Roman"/>
                <a:cs typeface="Arial" panose="020B0604020202020204" pitchFamily="34" charset="0"/>
                <a:sym typeface="Times New Roman"/>
              </a:rPr>
              <a:t>Note that a ‘constituency for change’, as defined in Glossary, indicates </a:t>
            </a:r>
            <a:r>
              <a:rPr lang="en-GB" sz="1100" b="0" i="1" u="none" strike="noStrike" cap="none" dirty="0" smtClean="0">
                <a:solidFill>
                  <a:srgbClr val="000000"/>
                </a:solidFill>
                <a:effectLst/>
                <a:latin typeface="Arial"/>
                <a:ea typeface="Arial"/>
                <a:cs typeface="Arial"/>
                <a:sym typeface="Arial"/>
              </a:rPr>
              <a:t>a critical mass of people who are aware of a common challenge and ready to work together in response</a:t>
            </a:r>
            <a:r>
              <a:rPr lang="hr-HR" sz="1100" b="0" i="0" u="none" strike="noStrike" cap="none" dirty="0" smtClean="0">
                <a:solidFill>
                  <a:srgbClr val="000000"/>
                </a:solidFill>
                <a:effectLst/>
                <a:latin typeface="Arial"/>
                <a:ea typeface="Arial"/>
                <a:cs typeface="Arial"/>
                <a:sym typeface="Arial"/>
              </a:rPr>
              <a:t>)</a:t>
            </a:r>
            <a:endParaRPr lang="en" baseline="0" dirty="0" smtClean="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 dirty="0" smtClean="0">
                <a:latin typeface="Arial" panose="020B0604020202020204" pitchFamily="34" charset="0"/>
                <a:ea typeface="Times New Roman"/>
                <a:cs typeface="Arial" panose="020B0604020202020204" pitchFamily="34" charset="0"/>
                <a:sym typeface="Times New Roman"/>
              </a:rPr>
              <a:t>There</a:t>
            </a:r>
            <a:r>
              <a:rPr lang="en" baseline="0" dirty="0" smtClean="0">
                <a:latin typeface="Arial" panose="020B0604020202020204" pitchFamily="34" charset="0"/>
                <a:ea typeface="Times New Roman"/>
                <a:cs typeface="Arial" panose="020B0604020202020204" pitchFamily="34" charset="0"/>
                <a:sym typeface="Times New Roman"/>
              </a:rPr>
              <a:t> must be a critical mass of people who are aware of the crisis, threat or opportunity and willing to work together in response.</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 baseline="0" dirty="0" smtClean="0">
                <a:latin typeface="Arial" panose="020B0604020202020204" pitchFamily="34" charset="0"/>
                <a:ea typeface="Times New Roman"/>
                <a:cs typeface="Arial" panose="020B0604020202020204" pitchFamily="34" charset="0"/>
                <a:sym typeface="Times New Roman"/>
              </a:rPr>
              <a:t>Ask: </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Who is interested in or affected by the issue?</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What are their aspirations?</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What are their concerns?</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Who might und</a:t>
            </a:r>
            <a:r>
              <a:rPr lang="hr-HR" baseline="0" dirty="0" smtClean="0">
                <a:latin typeface="Arial" panose="020B0604020202020204" pitchFamily="34" charset="0"/>
                <a:ea typeface="Times New Roman"/>
                <a:cs typeface="Arial" panose="020B0604020202020204" pitchFamily="34" charset="0"/>
                <a:sym typeface="Times New Roman"/>
              </a:rPr>
              <a:t>er</a:t>
            </a:r>
            <a:r>
              <a:rPr lang="en-US" baseline="0" dirty="0" smtClean="0">
                <a:latin typeface="Arial" panose="020B0604020202020204" pitchFamily="34" charset="0"/>
                <a:ea typeface="Times New Roman"/>
                <a:cs typeface="Arial" panose="020B0604020202020204" pitchFamily="34" charset="0"/>
                <a:sym typeface="Times New Roman"/>
              </a:rPr>
              <a:t>mine the process or outcome if their interests are not taken account of?</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aseline="0" dirty="0" smtClean="0">
                <a:latin typeface="Arial" panose="020B0604020202020204" pitchFamily="34" charset="0"/>
                <a:ea typeface="Times New Roman"/>
                <a:cs typeface="Arial" panose="020B0604020202020204" pitchFamily="34" charset="0"/>
                <a:sym typeface="Times New Roman"/>
              </a:rPr>
              <a:t>The third step is e</a:t>
            </a:r>
            <a:r>
              <a:rPr lang="hr-HR" dirty="0" smtClean="0">
                <a:latin typeface="Arial" panose="020B0604020202020204" pitchFamily="34" charset="0"/>
                <a:ea typeface="Times New Roman"/>
                <a:cs typeface="Arial" panose="020B0604020202020204" pitchFamily="34" charset="0"/>
                <a:sym typeface="Times New Roman"/>
              </a:rPr>
              <a:t>stimating</a:t>
            </a:r>
            <a:r>
              <a:rPr lang="hr-HR" baseline="0" dirty="0" smtClean="0">
                <a:latin typeface="Arial" panose="020B0604020202020204" pitchFamily="34" charset="0"/>
                <a:ea typeface="Times New Roman"/>
                <a:cs typeface="Arial" panose="020B0604020202020204" pitchFamily="34" charset="0"/>
                <a:sym typeface="Times New Roman"/>
              </a:rPr>
              <a:t> the s</a:t>
            </a:r>
            <a:r>
              <a:rPr lang="en" dirty="0" smtClean="0">
                <a:latin typeface="Arial" panose="020B0604020202020204" pitchFamily="34" charset="0"/>
                <a:ea typeface="Times New Roman"/>
                <a:cs typeface="Arial" panose="020B0604020202020204" pitchFamily="34" charset="0"/>
                <a:sym typeface="Times New Roman"/>
              </a:rPr>
              <a:t>cope </a:t>
            </a:r>
            <a:r>
              <a:rPr lang="en" dirty="0">
                <a:latin typeface="Arial" panose="020B0604020202020204" pitchFamily="34" charset="0"/>
                <a:ea typeface="Times New Roman"/>
                <a:cs typeface="Arial" panose="020B0604020202020204" pitchFamily="34" charset="0"/>
                <a:sym typeface="Times New Roman"/>
              </a:rPr>
              <a:t>of the </a:t>
            </a:r>
            <a:r>
              <a:rPr lang="hr-HR" dirty="0" smtClean="0">
                <a:latin typeface="Arial" panose="020B0604020202020204" pitchFamily="34" charset="0"/>
                <a:ea typeface="Times New Roman"/>
                <a:cs typeface="Arial" panose="020B0604020202020204" pitchFamily="34" charset="0"/>
                <a:sym typeface="Times New Roman"/>
              </a:rPr>
              <a:t>i</a:t>
            </a:r>
            <a:r>
              <a:rPr lang="en" dirty="0" smtClean="0">
                <a:latin typeface="Arial" panose="020B0604020202020204" pitchFamily="34" charset="0"/>
                <a:ea typeface="Times New Roman"/>
                <a:cs typeface="Arial" panose="020B0604020202020204" pitchFamily="34" charset="0"/>
                <a:sym typeface="Times New Roman"/>
              </a:rPr>
              <a:t>ssue</a:t>
            </a:r>
            <a:endParaRPr lang="en" dirty="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dirty="0" smtClean="0">
                <a:latin typeface="Arial" panose="020B0604020202020204" pitchFamily="34" charset="0"/>
                <a:ea typeface="Times New Roman"/>
                <a:cs typeface="Arial" panose="020B0604020202020204" pitchFamily="34" charset="0"/>
                <a:sym typeface="Times New Roman"/>
              </a:rPr>
              <a:t>Get a sense of the scale of the challenge,</a:t>
            </a:r>
            <a:r>
              <a:rPr lang="en-US" baseline="0" dirty="0" smtClean="0">
                <a:latin typeface="Arial" panose="020B0604020202020204" pitchFamily="34" charset="0"/>
                <a:ea typeface="Times New Roman"/>
                <a:cs typeface="Arial" panose="020B0604020202020204" pitchFamily="34" charset="0"/>
                <a:sym typeface="Times New Roman"/>
              </a:rPr>
              <a:t> the need for collaboration, and the full range of stakeholder interests.</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At this stage it is not necessary to delineate precise boundaries, just get a sense of the issues involved </a:t>
            </a:r>
            <a:r>
              <a:rPr lang="en" dirty="0" smtClean="0">
                <a:latin typeface="Arial" panose="020B0604020202020204" pitchFamily="34" charset="0"/>
                <a:ea typeface="Times New Roman"/>
                <a:cs typeface="Arial" panose="020B0604020202020204" pitchFamily="34" charset="0"/>
                <a:sym typeface="Times New Roman"/>
              </a:rPr>
              <a:t>and </a:t>
            </a:r>
            <a:r>
              <a:rPr lang="en" dirty="0">
                <a:latin typeface="Arial" panose="020B0604020202020204" pitchFamily="34" charset="0"/>
                <a:ea typeface="Times New Roman"/>
                <a:cs typeface="Arial" panose="020B0604020202020204" pitchFamily="34" charset="0"/>
                <a:sym typeface="Times New Roman"/>
              </a:rPr>
              <a:t>a broad approximation of the territory </a:t>
            </a:r>
            <a:r>
              <a:rPr lang="en" dirty="0" smtClean="0">
                <a:latin typeface="Arial" panose="020B0604020202020204" pitchFamily="34" charset="0"/>
                <a:ea typeface="Times New Roman"/>
                <a:cs typeface="Arial" panose="020B0604020202020204" pitchFamily="34" charset="0"/>
                <a:sym typeface="Times New Roman"/>
              </a:rPr>
              <a:t>affected.</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 dirty="0" smtClean="0">
                <a:latin typeface="Arial" panose="020B0604020202020204" pitchFamily="34" charset="0"/>
                <a:ea typeface="Times New Roman"/>
                <a:cs typeface="Arial" panose="020B0604020202020204" pitchFamily="34" charset="0"/>
                <a:sym typeface="Times New Roman"/>
              </a:rPr>
              <a:t>Ask:</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 dirty="0" smtClean="0">
                <a:latin typeface="Arial" panose="020B0604020202020204" pitchFamily="34" charset="0"/>
                <a:ea typeface="Times New Roman"/>
                <a:cs typeface="Arial" panose="020B0604020202020204" pitchFamily="34" charset="0"/>
                <a:sym typeface="Times New Roman"/>
              </a:rPr>
              <a:t>What are the issues involved? What is known or not known about the scientific and technical aspects of the issues?</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 dirty="0" smtClean="0">
                <a:latin typeface="Arial" panose="020B0604020202020204" pitchFamily="34" charset="0"/>
                <a:ea typeface="Times New Roman"/>
                <a:cs typeface="Arial" panose="020B0604020202020204" pitchFamily="34" charset="0"/>
                <a:sym typeface="Times New Roman"/>
              </a:rPr>
              <a:t>What is the territory affected? How many jurisdictions are involved?</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 dirty="0" smtClean="0">
                <a:latin typeface="Arial" panose="020B0604020202020204" pitchFamily="34" charset="0"/>
                <a:ea typeface="Times New Roman"/>
                <a:cs typeface="Arial" panose="020B0604020202020204" pitchFamily="34" charset="0"/>
                <a:sym typeface="Times New Roman"/>
              </a:rPr>
              <a:t>Who</a:t>
            </a:r>
            <a:r>
              <a:rPr lang="en" baseline="0" dirty="0" smtClean="0">
                <a:latin typeface="Arial" panose="020B0604020202020204" pitchFamily="34" charset="0"/>
                <a:ea typeface="Times New Roman"/>
                <a:cs typeface="Arial" panose="020B0604020202020204" pitchFamily="34" charset="0"/>
                <a:sym typeface="Times New Roman"/>
              </a:rPr>
              <a:t> are the participants? Do they have a track record of working together or not getting along?</a:t>
            </a:r>
          </a:p>
          <a:p>
            <a:pPr marL="1085850" marR="0" lvl="2" indent="-171450" algn="l" defTabSz="914400" rtl="0" eaLnBrk="1" fontAlgn="auto" latinLnBrk="0" hangingPunct="1">
              <a:lnSpc>
                <a:spcPct val="115000"/>
              </a:lnSpc>
              <a:spcBef>
                <a:spcPts val="0"/>
              </a:spcBef>
              <a:spcAft>
                <a:spcPts val="0"/>
              </a:spcAft>
              <a:buClr>
                <a:srgbClr val="000000"/>
              </a:buClr>
              <a:buSzPts val="1100"/>
              <a:tabLst/>
              <a:defRPr/>
            </a:pPr>
            <a:r>
              <a:rPr lang="en-US" dirty="0" smtClean="0">
                <a:latin typeface="Arial" panose="020B0604020202020204" pitchFamily="34" charset="0"/>
                <a:ea typeface="Times New Roman"/>
                <a:cs typeface="Arial" panose="020B0604020202020204" pitchFamily="34" charset="0"/>
                <a:sym typeface="Times New Roman"/>
              </a:rPr>
              <a:t>What types of natural resource or socio-economic decisions need to be made in the project area, and will working together in a transboundary fashion improve this decision-making?</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dirty="0" smtClean="0">
                <a:latin typeface="Arial" panose="020B0604020202020204" pitchFamily="34" charset="0"/>
                <a:ea typeface="Times New Roman"/>
                <a:cs typeface="Arial" panose="020B0604020202020204" pitchFamily="34" charset="0"/>
                <a:sym typeface="Times New Roman"/>
              </a:rPr>
              <a:t>These</a:t>
            </a:r>
            <a:r>
              <a:rPr lang="en-US" baseline="0" dirty="0" smtClean="0">
                <a:latin typeface="Arial" panose="020B0604020202020204" pitchFamily="34" charset="0"/>
                <a:ea typeface="Times New Roman"/>
                <a:cs typeface="Arial" panose="020B0604020202020204" pitchFamily="34" charset="0"/>
                <a:sym typeface="Times New Roman"/>
              </a:rPr>
              <a:t> questions are evolving and iterative – this will also be part of the </a:t>
            </a:r>
            <a:r>
              <a:rPr lang="hr-HR" baseline="0" dirty="0" smtClean="0">
                <a:latin typeface="Arial" panose="020B0604020202020204" pitchFamily="34" charset="0"/>
                <a:ea typeface="Times New Roman"/>
                <a:cs typeface="Arial" panose="020B0604020202020204" pitchFamily="34" charset="0"/>
                <a:sym typeface="Times New Roman"/>
              </a:rPr>
              <a:t>D</a:t>
            </a:r>
            <a:r>
              <a:rPr lang="en-US" baseline="0" dirty="0" err="1" smtClean="0">
                <a:latin typeface="Arial" panose="020B0604020202020204" pitchFamily="34" charset="0"/>
                <a:ea typeface="Times New Roman"/>
                <a:cs typeface="Arial" panose="020B0604020202020204" pitchFamily="34" charset="0"/>
                <a:sym typeface="Times New Roman"/>
              </a:rPr>
              <a:t>esign</a:t>
            </a:r>
            <a:r>
              <a:rPr lang="en-US" baseline="0" dirty="0" smtClean="0">
                <a:latin typeface="Arial" panose="020B0604020202020204" pitchFamily="34" charset="0"/>
                <a:ea typeface="Times New Roman"/>
                <a:cs typeface="Arial" panose="020B0604020202020204" pitchFamily="34" charset="0"/>
                <a:sym typeface="Times New Roman"/>
              </a:rPr>
              <a:t> phase, discussed in Lesson 5.</a:t>
            </a:r>
          </a:p>
        </p:txBody>
      </p:sp>
    </p:spTree>
    <p:extLst>
      <p:ext uri="{BB962C8B-B14F-4D97-AF65-F5344CB8AC3E}">
        <p14:creationId xmlns:p14="http://schemas.microsoft.com/office/powerpoint/2010/main" val="1419995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051bb4545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051bb4545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i="1" dirty="0">
                <a:latin typeface="Arial" panose="020B0604020202020204" pitchFamily="34" charset="0"/>
                <a:ea typeface="Times New Roman"/>
                <a:cs typeface="Arial" panose="020B0604020202020204" pitchFamily="34" charset="0"/>
                <a:sym typeface="Times New Roman"/>
              </a:rPr>
              <a:t>Photo Credit: Plitvice Lakes National Park (Croatia) </a:t>
            </a:r>
            <a:r>
              <a:rPr lang="en" i="1" dirty="0" smtClean="0">
                <a:latin typeface="Arial" panose="020B0604020202020204" pitchFamily="34" charset="0"/>
                <a:ea typeface="Times New Roman"/>
                <a:cs typeface="Arial" panose="020B0604020202020204" pitchFamily="34" charset="0"/>
                <a:sym typeface="Times New Roman"/>
              </a:rPr>
              <a:t>©UNESCO</a:t>
            </a:r>
            <a:endParaRPr lang="hr-HR" i="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dirty="0" smtClean="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hr-HR" b="1" dirty="0" smtClean="0">
                <a:latin typeface="Arial" panose="020B0604020202020204" pitchFamily="34" charset="0"/>
                <a:ea typeface="Times New Roman"/>
                <a:cs typeface="Arial" panose="020B0604020202020204" pitchFamily="34" charset="0"/>
                <a:sym typeface="Times New Roman"/>
              </a:rPr>
              <a:t>Diagnose: Assessing</a:t>
            </a:r>
            <a:r>
              <a:rPr lang="hr-HR" b="1" baseline="0" dirty="0" smtClean="0">
                <a:latin typeface="Arial" panose="020B0604020202020204" pitchFamily="34" charset="0"/>
                <a:ea typeface="Times New Roman"/>
                <a:cs typeface="Arial" panose="020B0604020202020204" pitchFamily="34" charset="0"/>
                <a:sym typeface="Times New Roman"/>
              </a:rPr>
              <a:t> the enabling environment</a:t>
            </a:r>
            <a:endParaRPr lang="en-US" dirty="0" smtClean="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n" dirty="0" smtClean="0">
                <a:latin typeface="Arial" panose="020B0604020202020204" pitchFamily="34" charset="0"/>
                <a:ea typeface="Times New Roman"/>
                <a:cs typeface="Arial" panose="020B0604020202020204" pitchFamily="34" charset="0"/>
                <a:sym typeface="Times New Roman"/>
              </a:rPr>
              <a:t>Assessing the Enabling</a:t>
            </a:r>
            <a:r>
              <a:rPr lang="en" baseline="0" dirty="0" smtClean="0">
                <a:latin typeface="Arial" panose="020B0604020202020204" pitchFamily="34" charset="0"/>
                <a:ea typeface="Times New Roman"/>
                <a:cs typeface="Arial" panose="020B0604020202020204" pitchFamily="34" charset="0"/>
                <a:sym typeface="Times New Roman"/>
              </a:rPr>
              <a:t> Environment: </a:t>
            </a:r>
            <a:r>
              <a:rPr lang="en" dirty="0" smtClean="0">
                <a:latin typeface="Arial" panose="020B0604020202020204" pitchFamily="34" charset="0"/>
                <a:ea typeface="Times New Roman"/>
                <a:cs typeface="Arial" panose="020B0604020202020204" pitchFamily="34" charset="0"/>
                <a:sym typeface="Times New Roman"/>
              </a:rPr>
              <a:t>Step 4: Estimate capacity to work across boundaries</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baseline="0" dirty="0" smtClean="0">
                <a:latin typeface="Arial" panose="020B0604020202020204" pitchFamily="34" charset="0"/>
                <a:ea typeface="Times New Roman"/>
                <a:cs typeface="Arial" panose="020B0604020202020204" pitchFamily="34" charset="0"/>
                <a:sym typeface="Times New Roman"/>
              </a:rPr>
              <a:t>The fourth step in assessing the enabling environment is determining capacity to work across boundaries</a:t>
            </a:r>
            <a:r>
              <a:rPr lang="hr-HR" baseline="0" dirty="0" smtClean="0">
                <a:latin typeface="Arial" panose="020B0604020202020204" pitchFamily="34" charset="0"/>
                <a:ea typeface="Times New Roman"/>
                <a:cs typeface="Arial" panose="020B0604020202020204" pitchFamily="34" charset="0"/>
                <a:sym typeface="Times New Roman"/>
              </a:rPr>
              <a:t>.</a:t>
            </a:r>
          </a:p>
          <a:p>
            <a:pPr marL="457200" lvl="0" indent="-304800" rtl="0">
              <a:lnSpc>
                <a:spcPct val="115000"/>
              </a:lnSpc>
              <a:spcBef>
                <a:spcPts val="0"/>
              </a:spcBef>
              <a:spcAft>
                <a:spcPts val="0"/>
              </a:spcAft>
              <a:buClr>
                <a:schemeClr val="dk1"/>
              </a:buClr>
              <a:buSzPts val="1200"/>
              <a:buFont typeface="Times New Roman"/>
              <a:buChar char="●"/>
            </a:pPr>
            <a:r>
              <a:rPr lang="en-US" dirty="0" smtClean="0">
                <a:latin typeface="Arial" panose="020B0604020202020204" pitchFamily="34" charset="0"/>
                <a:ea typeface="Times New Roman"/>
                <a:cs typeface="Arial" panose="020B0604020202020204" pitchFamily="34" charset="0"/>
                <a:sym typeface="Times New Roman"/>
              </a:rPr>
              <a:t>No</a:t>
            </a:r>
            <a:r>
              <a:rPr lang="en-US" baseline="0" dirty="0" smtClean="0">
                <a:latin typeface="Arial" panose="020B0604020202020204" pitchFamily="34" charset="0"/>
                <a:ea typeface="Times New Roman"/>
                <a:cs typeface="Arial" panose="020B0604020202020204" pitchFamily="34" charset="0"/>
                <a:sym typeface="Times New Roman"/>
              </a:rPr>
              <a:t> one person or group will have all the necessary resources to deal with the transboundary issue.</a:t>
            </a:r>
            <a:endParaRPr lang="hr-HR" baseline="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aseline="0" dirty="0" smtClean="0">
                <a:latin typeface="Arial" panose="020B0604020202020204" pitchFamily="34" charset="0"/>
                <a:ea typeface="Times New Roman"/>
                <a:cs typeface="Arial" panose="020B0604020202020204" pitchFamily="34" charset="0"/>
                <a:sym typeface="Times New Roman"/>
              </a:rPr>
              <a:t>Ask:</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What assets do different partners bring?</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What resources are missing?</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US" baseline="0" dirty="0" smtClean="0">
                <a:latin typeface="Arial" panose="020B0604020202020204" pitchFamily="34" charset="0"/>
                <a:ea typeface="Times New Roman"/>
                <a:cs typeface="Arial" panose="020B0604020202020204" pitchFamily="34" charset="0"/>
                <a:sym typeface="Times New Roman"/>
              </a:rPr>
              <a:t>Think about capacity to START the process of cooperation, not capacity to deliver long</a:t>
            </a:r>
            <a:r>
              <a:rPr lang="hr-HR" baseline="0" dirty="0" smtClean="0">
                <a:latin typeface="Arial" panose="020B0604020202020204" pitchFamily="34" charset="0"/>
                <a:ea typeface="Times New Roman"/>
                <a:cs typeface="Arial" panose="020B0604020202020204" pitchFamily="34" charset="0"/>
                <a:sym typeface="Times New Roman"/>
              </a:rPr>
              <a:t>-</a:t>
            </a:r>
            <a:r>
              <a:rPr lang="en-US" baseline="0" dirty="0" smtClean="0">
                <a:latin typeface="Arial" panose="020B0604020202020204" pitchFamily="34" charset="0"/>
                <a:ea typeface="Times New Roman"/>
                <a:cs typeface="Arial" panose="020B0604020202020204" pitchFamily="34" charset="0"/>
                <a:sym typeface="Times New Roman"/>
              </a:rPr>
              <a:t>term goals right away</a:t>
            </a:r>
            <a:r>
              <a:rPr lang="hr-HR" baseline="0" dirty="0" smtClean="0">
                <a:latin typeface="Arial" panose="020B0604020202020204" pitchFamily="34" charset="0"/>
                <a:ea typeface="Times New Roman"/>
                <a:cs typeface="Arial" panose="020B0604020202020204" pitchFamily="34" charset="0"/>
                <a:sym typeface="Times New Roman"/>
              </a:rPr>
              <a:t>.</a:t>
            </a:r>
            <a:endParaRPr lang="en-US" baseline="0" dirty="0" smtClean="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Can build competence over time</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BUT if necessary resources are not secured, may not be able to respond adequately to hopes of local stakeholders</a:t>
            </a:r>
          </a:p>
          <a:p>
            <a:pPr marL="628650" marR="0" lvl="1" indent="-171450" algn="l" defTabSz="914400" rtl="0" eaLnBrk="1" fontAlgn="auto" latinLnBrk="0" hangingPunct="1">
              <a:lnSpc>
                <a:spcPct val="115000"/>
              </a:lnSpc>
              <a:spcBef>
                <a:spcPts val="0"/>
              </a:spcBef>
              <a:spcAft>
                <a:spcPts val="0"/>
              </a:spcAft>
              <a:buClr>
                <a:srgbClr val="000000"/>
              </a:buClr>
              <a:buSzPts val="1100"/>
              <a:tabLst/>
              <a:defRPr/>
            </a:pPr>
            <a:r>
              <a:rPr lang="en-US" baseline="0" dirty="0" smtClean="0">
                <a:latin typeface="Arial" panose="020B0604020202020204" pitchFamily="34" charset="0"/>
                <a:ea typeface="Times New Roman"/>
                <a:cs typeface="Arial" panose="020B0604020202020204" pitchFamily="34" charset="0"/>
                <a:sym typeface="Times New Roman"/>
              </a:rPr>
              <a:t>Need to estimate capacity throughout conservation process, especially when setting realistic operation goals.</a:t>
            </a:r>
            <a:endParaRPr dirty="0" smtClean="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4229445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fdf82a632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fdf82a632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i="1" dirty="0">
                <a:latin typeface="Arial" panose="020B0604020202020204" pitchFamily="34" charset="0"/>
                <a:ea typeface="Times New Roman"/>
                <a:cs typeface="Arial" panose="020B0604020202020204" pitchFamily="34" charset="0"/>
                <a:sym typeface="Times New Roman"/>
              </a:rPr>
              <a:t>Photo Credit: Plitvice Lakes National Park (Croatia) </a:t>
            </a:r>
            <a:r>
              <a:rPr lang="en" i="1" dirty="0" smtClean="0">
                <a:latin typeface="Arial" panose="020B0604020202020204" pitchFamily="34" charset="0"/>
                <a:ea typeface="Times New Roman"/>
                <a:cs typeface="Arial" panose="020B0604020202020204" pitchFamily="34" charset="0"/>
                <a:sym typeface="Times New Roman"/>
              </a:rPr>
              <a:t>©Manuel </a:t>
            </a:r>
            <a:r>
              <a:rPr lang="en" i="1" dirty="0">
                <a:latin typeface="Arial" panose="020B0604020202020204" pitchFamily="34" charset="0"/>
                <a:ea typeface="Times New Roman"/>
                <a:cs typeface="Arial" panose="020B0604020202020204" pitchFamily="34" charset="0"/>
                <a:sym typeface="Times New Roman"/>
              </a:rPr>
              <a:t>Becker</a:t>
            </a:r>
            <a:endParaRPr i="1"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i="1" dirty="0" smtClean="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hr-HR" b="1" dirty="0" smtClean="0">
                <a:latin typeface="Arial" panose="020B0604020202020204" pitchFamily="34" charset="0"/>
                <a:ea typeface="Times New Roman"/>
                <a:cs typeface="Arial" panose="020B0604020202020204" pitchFamily="34" charset="0"/>
                <a:sym typeface="Times New Roman"/>
              </a:rPr>
              <a:t>Diagnose: Assessing</a:t>
            </a:r>
            <a:r>
              <a:rPr lang="hr-HR" b="1" baseline="0" dirty="0" smtClean="0">
                <a:latin typeface="Arial" panose="020B0604020202020204" pitchFamily="34" charset="0"/>
                <a:ea typeface="Times New Roman"/>
                <a:cs typeface="Arial" panose="020B0604020202020204" pitchFamily="34" charset="0"/>
                <a:sym typeface="Times New Roman"/>
              </a:rPr>
              <a:t> feasibility</a:t>
            </a:r>
            <a:endParaRPr i="1"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 dirty="0" smtClean="0">
                <a:latin typeface="Arial" panose="020B0604020202020204" pitchFamily="34" charset="0"/>
                <a:ea typeface="Times New Roman"/>
                <a:cs typeface="Arial" panose="020B0604020202020204" pitchFamily="34" charset="0"/>
                <a:sym typeface="Times New Roman"/>
              </a:rPr>
              <a:t>A companion to assessing the enabling environment is assess</a:t>
            </a:r>
            <a:r>
              <a:rPr lang="hr-HR" dirty="0" smtClean="0">
                <a:latin typeface="Arial" panose="020B0604020202020204" pitchFamily="34" charset="0"/>
                <a:ea typeface="Times New Roman"/>
                <a:cs typeface="Arial" panose="020B0604020202020204" pitchFamily="34" charset="0"/>
                <a:sym typeface="Times New Roman"/>
              </a:rPr>
              <a:t>ing the</a:t>
            </a:r>
            <a:r>
              <a:rPr lang="en" dirty="0" smtClean="0">
                <a:latin typeface="Arial" panose="020B0604020202020204" pitchFamily="34" charset="0"/>
                <a:ea typeface="Times New Roman"/>
                <a:cs typeface="Arial" panose="020B0604020202020204" pitchFamily="34" charset="0"/>
                <a:sym typeface="Times New Roman"/>
              </a:rPr>
              <a:t> </a:t>
            </a:r>
            <a:r>
              <a:rPr lang="en" dirty="0">
                <a:latin typeface="Arial" panose="020B0604020202020204" pitchFamily="34" charset="0"/>
                <a:ea typeface="Times New Roman"/>
                <a:cs typeface="Arial" panose="020B0604020202020204" pitchFamily="34" charset="0"/>
                <a:sym typeface="Times New Roman"/>
              </a:rPr>
              <a:t>feasibility for transboundary </a:t>
            </a:r>
            <a:r>
              <a:rPr lang="en" dirty="0" smtClean="0">
                <a:latin typeface="Arial" panose="020B0604020202020204" pitchFamily="34" charset="0"/>
                <a:ea typeface="Times New Roman"/>
                <a:cs typeface="Arial" panose="020B0604020202020204" pitchFamily="34" charset="0"/>
                <a:sym typeface="Times New Roman"/>
              </a:rPr>
              <a:t>conservation</a:t>
            </a:r>
            <a:r>
              <a:rPr lang="hr-HR" dirty="0" smtClean="0">
                <a:latin typeface="Arial" panose="020B0604020202020204" pitchFamily="34" charset="0"/>
                <a:ea typeface="Times New Roman"/>
                <a:cs typeface="Arial" panose="020B0604020202020204" pitchFamily="34" charset="0"/>
                <a:sym typeface="Times New Roman"/>
              </a:rPr>
              <a:t>.</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latin typeface="Arial" panose="020B0604020202020204" pitchFamily="34" charset="0"/>
                <a:ea typeface="Times New Roman"/>
                <a:cs typeface="Arial" panose="020B0604020202020204" pitchFamily="34" charset="0"/>
                <a:sym typeface="Times New Roman"/>
              </a:rPr>
              <a:t>A stakeholder</a:t>
            </a:r>
            <a:r>
              <a:rPr lang="en" baseline="0" dirty="0" smtClean="0">
                <a:latin typeface="Arial" panose="020B0604020202020204" pitchFamily="34" charset="0"/>
                <a:ea typeface="Times New Roman"/>
                <a:cs typeface="Arial" panose="020B0604020202020204" pitchFamily="34" charset="0"/>
                <a:sym typeface="Times New Roman"/>
              </a:rPr>
              <a:t> analysis is a good way to assess the feasibility of transboundary conservation</a:t>
            </a:r>
          </a:p>
          <a:p>
            <a:pPr marL="628650" lvl="1" indent="-171450" rtl="0">
              <a:lnSpc>
                <a:spcPct val="115000"/>
              </a:lnSpc>
              <a:spcBef>
                <a:spcPts val="0"/>
              </a:spcBef>
              <a:spcAft>
                <a:spcPts val="0"/>
              </a:spcAft>
            </a:pPr>
            <a:r>
              <a:rPr lang="en" baseline="0" dirty="0" smtClean="0">
                <a:latin typeface="Arial" panose="020B0604020202020204" pitchFamily="34" charset="0"/>
                <a:ea typeface="Times New Roman"/>
                <a:cs typeface="Arial" panose="020B0604020202020204" pitchFamily="34" charset="0"/>
                <a:sym typeface="Times New Roman"/>
              </a:rPr>
              <a:t>It should reveal substantive issues and diverse perspectives</a:t>
            </a:r>
          </a:p>
          <a:p>
            <a:pPr marL="628650" lvl="1" indent="-171450" rtl="0">
              <a:lnSpc>
                <a:spcPct val="115000"/>
              </a:lnSpc>
              <a:spcBef>
                <a:spcPts val="0"/>
              </a:spcBef>
              <a:spcAft>
                <a:spcPts val="0"/>
              </a:spcAft>
            </a:pPr>
            <a:r>
              <a:rPr lang="en" baseline="0" dirty="0" smtClean="0">
                <a:latin typeface="Arial" panose="020B0604020202020204" pitchFamily="34" charset="0"/>
                <a:ea typeface="Times New Roman"/>
                <a:cs typeface="Arial" panose="020B0604020202020204" pitchFamily="34" charset="0"/>
                <a:sym typeface="Times New Roman"/>
              </a:rPr>
              <a:t>It helps those involved understand history and context, reasons for cooperation, and costs and benefits of acting together</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baseline="0" dirty="0" smtClean="0">
                <a:latin typeface="Arial" panose="020B0604020202020204" pitchFamily="34" charset="0"/>
                <a:ea typeface="Times New Roman"/>
                <a:cs typeface="Arial" panose="020B0604020202020204" pitchFamily="34" charset="0"/>
                <a:sym typeface="Times New Roman"/>
              </a:rPr>
              <a:t>There are different ways to run a stakeholder analysis. They may include:</a:t>
            </a:r>
            <a:endParaRPr lang="en" baseline="0" dirty="0">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en" dirty="0" smtClean="0">
                <a:latin typeface="Arial" panose="020B0604020202020204" pitchFamily="34" charset="0"/>
                <a:ea typeface="Times New Roman"/>
                <a:cs typeface="Arial" panose="020B0604020202020204" pitchFamily="34" charset="0"/>
                <a:sym typeface="Times New Roman"/>
              </a:rPr>
              <a:t>Focus </a:t>
            </a:r>
            <a:r>
              <a:rPr lang="en" dirty="0">
                <a:latin typeface="Arial" panose="020B0604020202020204" pitchFamily="34" charset="0"/>
                <a:ea typeface="Times New Roman"/>
                <a:cs typeface="Arial" panose="020B0604020202020204" pitchFamily="34" charset="0"/>
                <a:sym typeface="Times New Roman"/>
              </a:rPr>
              <a:t>groups </a:t>
            </a:r>
          </a:p>
          <a:p>
            <a:pPr marL="628650" lvl="1" indent="-171450" rtl="0">
              <a:lnSpc>
                <a:spcPct val="115000"/>
              </a:lnSpc>
              <a:spcBef>
                <a:spcPts val="0"/>
              </a:spcBef>
              <a:spcAft>
                <a:spcPts val="0"/>
              </a:spcAft>
            </a:pPr>
            <a:r>
              <a:rPr lang="en" dirty="0" smtClean="0">
                <a:latin typeface="Arial" panose="020B0604020202020204" pitchFamily="34" charset="0"/>
                <a:ea typeface="Times New Roman"/>
                <a:cs typeface="Arial" panose="020B0604020202020204" pitchFamily="34" charset="0"/>
                <a:sym typeface="Times New Roman"/>
              </a:rPr>
              <a:t>Semi-structured </a:t>
            </a:r>
            <a:r>
              <a:rPr lang="en" dirty="0">
                <a:latin typeface="Arial" panose="020B0604020202020204" pitchFamily="34" charset="0"/>
                <a:ea typeface="Times New Roman"/>
                <a:cs typeface="Arial" panose="020B0604020202020204" pitchFamily="34" charset="0"/>
                <a:sym typeface="Times New Roman"/>
              </a:rPr>
              <a:t>interviews </a:t>
            </a:r>
          </a:p>
          <a:p>
            <a:pPr marL="628650" lvl="1" indent="-171450" rtl="0">
              <a:lnSpc>
                <a:spcPct val="115000"/>
              </a:lnSpc>
              <a:spcBef>
                <a:spcPts val="0"/>
              </a:spcBef>
              <a:spcAft>
                <a:spcPts val="0"/>
              </a:spcAft>
            </a:pPr>
            <a:r>
              <a:rPr lang="en" dirty="0" smtClean="0">
                <a:latin typeface="Arial" panose="020B0604020202020204" pitchFamily="34" charset="0"/>
                <a:ea typeface="Times New Roman"/>
                <a:cs typeface="Arial" panose="020B0604020202020204" pitchFamily="34" charset="0"/>
                <a:sym typeface="Times New Roman"/>
              </a:rPr>
              <a:t>Snowball </a:t>
            </a:r>
            <a:r>
              <a:rPr lang="en" dirty="0">
                <a:latin typeface="Arial" panose="020B0604020202020204" pitchFamily="34" charset="0"/>
                <a:ea typeface="Times New Roman"/>
                <a:cs typeface="Arial" panose="020B0604020202020204" pitchFamily="34" charset="0"/>
                <a:sym typeface="Times New Roman"/>
              </a:rPr>
              <a:t>sampling </a:t>
            </a:r>
            <a:r>
              <a:rPr lang="en" dirty="0" smtClean="0">
                <a:latin typeface="Arial" panose="020B0604020202020204" pitchFamily="34" charset="0"/>
                <a:ea typeface="Times New Roman"/>
                <a:cs typeface="Arial" panose="020B0604020202020204" pitchFamily="34" charset="0"/>
                <a:sym typeface="Times New Roman"/>
              </a:rPr>
              <a:t>– where existing study</a:t>
            </a:r>
            <a:r>
              <a:rPr lang="en" baseline="0" dirty="0" smtClean="0">
                <a:latin typeface="Arial" panose="020B0604020202020204" pitchFamily="34" charset="0"/>
                <a:ea typeface="Times New Roman"/>
                <a:cs typeface="Arial" panose="020B0604020202020204" pitchFamily="34" charset="0"/>
                <a:sym typeface="Times New Roman"/>
              </a:rPr>
              <a:t> subjects recruit their peers</a:t>
            </a:r>
            <a:endParaRPr lang="en" baseline="0" dirty="0">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en" dirty="0" smtClean="0">
                <a:latin typeface="Arial" panose="020B0604020202020204" pitchFamily="34" charset="0"/>
                <a:ea typeface="Times New Roman"/>
                <a:cs typeface="Arial" panose="020B0604020202020204" pitchFamily="34" charset="0"/>
                <a:sym typeface="Times New Roman"/>
              </a:rPr>
              <a:t>Social </a:t>
            </a:r>
            <a:r>
              <a:rPr lang="en" dirty="0">
                <a:latin typeface="Arial" panose="020B0604020202020204" pitchFamily="34" charset="0"/>
                <a:ea typeface="Times New Roman"/>
                <a:cs typeface="Arial" panose="020B0604020202020204" pitchFamily="34" charset="0"/>
                <a:sym typeface="Times New Roman"/>
              </a:rPr>
              <a:t>network analysis </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latin typeface="Arial" panose="020B0604020202020204" pitchFamily="34" charset="0"/>
                <a:ea typeface="Times New Roman"/>
                <a:cs typeface="Arial" panose="020B0604020202020204" pitchFamily="34" charset="0"/>
                <a:sym typeface="Times New Roman"/>
              </a:rPr>
              <a:t>Regardless of method used, stakeholder analysis should </a:t>
            </a:r>
          </a:p>
          <a:p>
            <a:pPr marL="628650" lvl="1" indent="-171450" rtl="0">
              <a:lnSpc>
                <a:spcPct val="115000"/>
              </a:lnSpc>
              <a:spcBef>
                <a:spcPts val="0"/>
              </a:spcBef>
              <a:spcAft>
                <a:spcPts val="0"/>
              </a:spcAft>
            </a:pPr>
            <a:r>
              <a:rPr lang="hr-HR" dirty="0" smtClean="0">
                <a:latin typeface="Arial" panose="020B0604020202020204" pitchFamily="34" charset="0"/>
                <a:ea typeface="Times New Roman"/>
                <a:cs typeface="Arial" panose="020B0604020202020204" pitchFamily="34" charset="0"/>
                <a:sym typeface="Times New Roman"/>
              </a:rPr>
              <a:t>I</a:t>
            </a:r>
            <a:r>
              <a:rPr lang="en" dirty="0" smtClean="0">
                <a:latin typeface="Arial" panose="020B0604020202020204" pitchFamily="34" charset="0"/>
                <a:ea typeface="Times New Roman"/>
                <a:cs typeface="Arial" panose="020B0604020202020204" pitchFamily="34" charset="0"/>
                <a:sym typeface="Times New Roman"/>
              </a:rPr>
              <a:t>dentify stakeholders and how they relate to each other</a:t>
            </a:r>
          </a:p>
          <a:p>
            <a:pPr marL="628650" lvl="1" indent="-171450" rtl="0">
              <a:lnSpc>
                <a:spcPct val="115000"/>
              </a:lnSpc>
              <a:spcBef>
                <a:spcPts val="0"/>
              </a:spcBef>
              <a:spcAft>
                <a:spcPts val="0"/>
              </a:spcAft>
            </a:pPr>
            <a:r>
              <a:rPr lang="hr-HR" dirty="0" smtClean="0">
                <a:latin typeface="Arial" panose="020B0604020202020204" pitchFamily="34" charset="0"/>
                <a:ea typeface="Times New Roman"/>
                <a:cs typeface="Arial" panose="020B0604020202020204" pitchFamily="34" charset="0"/>
                <a:sym typeface="Times New Roman"/>
              </a:rPr>
              <a:t>I</a:t>
            </a:r>
            <a:r>
              <a:rPr lang="en" dirty="0" smtClean="0">
                <a:latin typeface="Arial" panose="020B0604020202020204" pitchFamily="34" charset="0"/>
                <a:ea typeface="Times New Roman"/>
                <a:cs typeface="Arial" panose="020B0604020202020204" pitchFamily="34" charset="0"/>
                <a:sym typeface="Times New Roman"/>
              </a:rPr>
              <a:t>ndicate if the minimum conditions exist for transboundary cooperation</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latin typeface="Arial" panose="020B0604020202020204" pitchFamily="34" charset="0"/>
                <a:ea typeface="Times New Roman"/>
                <a:cs typeface="Arial" panose="020B0604020202020204" pitchFamily="34" charset="0"/>
                <a:sym typeface="Times New Roman"/>
              </a:rPr>
              <a:t>In assessing</a:t>
            </a:r>
            <a:r>
              <a:rPr lang="en" baseline="0" dirty="0" smtClean="0">
                <a:latin typeface="Arial" panose="020B0604020202020204" pitchFamily="34" charset="0"/>
                <a:ea typeface="Times New Roman"/>
                <a:cs typeface="Arial" panose="020B0604020202020204" pitchFamily="34" charset="0"/>
                <a:sym typeface="Times New Roman"/>
              </a:rPr>
              <a:t> the feasibility of transboundary conservation it is important to be aware of the different structures of organizations which may lead to different rates of success of cooperation</a:t>
            </a:r>
          </a:p>
          <a:p>
            <a:pPr marL="628650" lvl="1" indent="-171450" rtl="0">
              <a:lnSpc>
                <a:spcPct val="115000"/>
              </a:lnSpc>
              <a:spcBef>
                <a:spcPts val="0"/>
              </a:spcBef>
              <a:spcAft>
                <a:spcPts val="0"/>
              </a:spcAft>
            </a:pPr>
            <a:r>
              <a:rPr lang="hr-HR" dirty="0" smtClean="0">
                <a:latin typeface="Arial" panose="020B0604020202020204" pitchFamily="34" charset="0"/>
                <a:ea typeface="Times New Roman"/>
                <a:cs typeface="Arial" panose="020B0604020202020204" pitchFamily="34" charset="0"/>
                <a:sym typeface="Times New Roman"/>
              </a:rPr>
              <a:t>Institutional </a:t>
            </a:r>
            <a:r>
              <a:rPr lang="en-US" baseline="0" dirty="0" smtClean="0">
                <a:latin typeface="Arial" panose="020B0604020202020204" pitchFamily="34" charset="0"/>
                <a:ea typeface="Times New Roman"/>
                <a:cs typeface="Arial" panose="020B0604020202020204" pitchFamily="34" charset="0"/>
                <a:sym typeface="Times New Roman"/>
              </a:rPr>
              <a:t>issues need to be taken into account, including specific context</a:t>
            </a:r>
          </a:p>
          <a:p>
            <a:pPr marL="628650" lvl="1" indent="-171450" rtl="0">
              <a:lnSpc>
                <a:spcPct val="115000"/>
              </a:lnSpc>
              <a:spcBef>
                <a:spcPts val="0"/>
              </a:spcBef>
              <a:spcAft>
                <a:spcPts val="0"/>
              </a:spcAft>
            </a:pPr>
            <a:r>
              <a:rPr lang="hr-HR" baseline="0" dirty="0" smtClean="0">
                <a:latin typeface="Arial" panose="020B0604020202020204" pitchFamily="34" charset="0"/>
                <a:ea typeface="Times New Roman"/>
                <a:cs typeface="Arial" panose="020B0604020202020204" pitchFamily="34" charset="0"/>
                <a:sym typeface="Times New Roman"/>
              </a:rPr>
              <a:t>These </a:t>
            </a:r>
            <a:r>
              <a:rPr lang="en-US" baseline="0" dirty="0" smtClean="0">
                <a:latin typeface="Arial" panose="020B0604020202020204" pitchFamily="34" charset="0"/>
                <a:ea typeface="Times New Roman"/>
                <a:cs typeface="Arial" panose="020B0604020202020204" pitchFamily="34" charset="0"/>
                <a:sym typeface="Times New Roman"/>
              </a:rPr>
              <a:t>issues may come out through the stakeholder analysis or from consultation with partner organizations</a:t>
            </a:r>
            <a:endParaRPr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dirty="0">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3396352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051bb4545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4051bb4545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i="1" dirty="0">
                <a:latin typeface="Arial" panose="020B0604020202020204" pitchFamily="34" charset="0"/>
                <a:ea typeface="Times New Roman"/>
                <a:cs typeface="Arial" panose="020B0604020202020204" pitchFamily="34" charset="0"/>
                <a:sym typeface="Times New Roman"/>
              </a:rPr>
              <a:t>Photo Credit: Plitvice Lakes National Park (Croatia) </a:t>
            </a:r>
            <a:r>
              <a:rPr lang="en" i="1" dirty="0" smtClean="0">
                <a:latin typeface="Arial" panose="020B0604020202020204" pitchFamily="34" charset="0"/>
                <a:ea typeface="Times New Roman"/>
                <a:cs typeface="Arial" panose="020B0604020202020204" pitchFamily="34" charset="0"/>
                <a:sym typeface="Times New Roman"/>
              </a:rPr>
              <a:t>©IUCN /</a:t>
            </a:r>
            <a:r>
              <a:rPr lang="hr-HR" i="1" dirty="0" smtClean="0">
                <a:latin typeface="Arial" panose="020B0604020202020204" pitchFamily="34" charset="0"/>
                <a:ea typeface="Times New Roman"/>
                <a:cs typeface="Arial" panose="020B0604020202020204" pitchFamily="34" charset="0"/>
                <a:sym typeface="Times New Roman"/>
              </a:rPr>
              <a:t> </a:t>
            </a:r>
            <a:r>
              <a:rPr lang="en" i="1" dirty="0" smtClean="0">
                <a:latin typeface="Arial" panose="020B0604020202020204" pitchFamily="34" charset="0"/>
                <a:ea typeface="Times New Roman"/>
                <a:cs typeface="Arial" panose="020B0604020202020204" pitchFamily="34" charset="0"/>
                <a:sym typeface="Times New Roman"/>
              </a:rPr>
              <a:t>Ralph </a:t>
            </a:r>
            <a:r>
              <a:rPr lang="en" i="1" dirty="0">
                <a:latin typeface="Arial" panose="020B0604020202020204" pitchFamily="34" charset="0"/>
                <a:ea typeface="Times New Roman"/>
                <a:cs typeface="Arial" panose="020B0604020202020204" pitchFamily="34" charset="0"/>
                <a:sym typeface="Times New Roman"/>
              </a:rPr>
              <a:t>Kiesewetter</a:t>
            </a:r>
            <a:endParaRPr i="1"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endParaRPr lang="hr-HR" i="1" dirty="0" smtClean="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hr-HR" b="1" i="0" dirty="0" smtClean="0">
                <a:latin typeface="Arial" panose="020B0604020202020204" pitchFamily="34" charset="0"/>
                <a:ea typeface="Times New Roman"/>
                <a:cs typeface="Arial" panose="020B0604020202020204" pitchFamily="34" charset="0"/>
                <a:sym typeface="Times New Roman"/>
              </a:rPr>
              <a:t>Stakeholder analysis and engagement</a:t>
            </a:r>
            <a:endParaRPr b="1" i="0" dirty="0">
              <a:latin typeface="Arial" panose="020B0604020202020204" pitchFamily="34" charset="0"/>
              <a:ea typeface="Times New Roman"/>
              <a:cs typeface="Arial" panose="020B0604020202020204" pitchFamily="34" charset="0"/>
              <a:sym typeface="Times New Roman"/>
            </a:endParaRPr>
          </a:p>
          <a:p>
            <a:pPr marL="0" lvl="0" indent="0" rtl="0">
              <a:lnSpc>
                <a:spcPct val="115000"/>
              </a:lnSpc>
              <a:spcBef>
                <a:spcPts val="0"/>
              </a:spcBef>
              <a:spcAft>
                <a:spcPts val="0"/>
              </a:spcAft>
              <a:buNone/>
            </a:pPr>
            <a:r>
              <a:rPr lang="en-US" dirty="0" smtClean="0">
                <a:solidFill>
                  <a:schemeClr val="dk1"/>
                </a:solidFill>
                <a:latin typeface="Arial" panose="020B0604020202020204" pitchFamily="34" charset="0"/>
                <a:ea typeface="Times New Roman"/>
                <a:cs typeface="Arial" panose="020B0604020202020204" pitchFamily="34" charset="0"/>
                <a:sym typeface="Times New Roman"/>
              </a:rPr>
              <a:t>This slide</a:t>
            </a:r>
            <a:r>
              <a:rPr lang="en-US" baseline="0" dirty="0" smtClean="0">
                <a:solidFill>
                  <a:schemeClr val="dk1"/>
                </a:solidFill>
                <a:latin typeface="Arial" panose="020B0604020202020204" pitchFamily="34" charset="0"/>
                <a:ea typeface="Times New Roman"/>
                <a:cs typeface="Arial" panose="020B0604020202020204" pitchFamily="34" charset="0"/>
                <a:sym typeface="Times New Roman"/>
              </a:rPr>
              <a:t> shows</a:t>
            </a:r>
            <a:r>
              <a:rPr lang="en-US" dirty="0" smtClean="0">
                <a:solidFill>
                  <a:schemeClr val="dk1"/>
                </a:solidFill>
                <a:latin typeface="Arial" panose="020B0604020202020204" pitchFamily="34" charset="0"/>
                <a:ea typeface="Times New Roman"/>
                <a:cs typeface="Arial" panose="020B0604020202020204" pitchFamily="34" charset="0"/>
                <a:sym typeface="Times New Roman"/>
              </a:rPr>
              <a:t> </a:t>
            </a:r>
            <a:r>
              <a:rPr lang="hr-HR" dirty="0" smtClean="0">
                <a:solidFill>
                  <a:schemeClr val="dk1"/>
                </a:solidFill>
                <a:latin typeface="Arial" panose="020B0604020202020204" pitchFamily="34" charset="0"/>
                <a:ea typeface="Times New Roman"/>
                <a:cs typeface="Arial" panose="020B0604020202020204" pitchFamily="34" charset="0"/>
                <a:sym typeface="Times New Roman"/>
              </a:rPr>
              <a:t>one approach </a:t>
            </a:r>
            <a:r>
              <a:rPr lang="en-US" baseline="0" dirty="0" smtClean="0">
                <a:solidFill>
                  <a:schemeClr val="dk1"/>
                </a:solidFill>
                <a:latin typeface="Arial" panose="020B0604020202020204" pitchFamily="34" charset="0"/>
                <a:ea typeface="Times New Roman"/>
                <a:cs typeface="Arial" panose="020B0604020202020204" pitchFamily="34" charset="0"/>
                <a:sym typeface="Times New Roman"/>
              </a:rPr>
              <a:t>to Stakeholder Analysis</a:t>
            </a:r>
            <a:endParaRPr lang="en-GB" sz="11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solidFill>
                  <a:schemeClr val="dk1"/>
                </a:solidFill>
                <a:latin typeface="Arial" panose="020B0604020202020204" pitchFamily="34" charset="0"/>
                <a:ea typeface="Times New Roman"/>
                <a:cs typeface="Arial" panose="020B0604020202020204" pitchFamily="34" charset="0"/>
                <a:sym typeface="Times New Roman"/>
              </a:rPr>
              <a:t>Initiate the assessment: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Create</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 a </a:t>
            </a:r>
            <a:r>
              <a:rPr lang="en" dirty="0">
                <a:solidFill>
                  <a:schemeClr val="dk1"/>
                </a:solidFill>
                <a:latin typeface="Arial" panose="020B0604020202020204" pitchFamily="34" charset="0"/>
                <a:ea typeface="Times New Roman"/>
                <a:cs typeface="Arial" panose="020B0604020202020204" pitchFamily="34" charset="0"/>
                <a:sym typeface="Times New Roman"/>
              </a:rPr>
              <a:t>preliminary list of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issues</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Develo</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 </a:t>
            </a:r>
            <a:r>
              <a:rPr lang="en" dirty="0">
                <a:solidFill>
                  <a:schemeClr val="dk1"/>
                </a:solidFill>
                <a:latin typeface="Arial" panose="020B0604020202020204" pitchFamily="34" charset="0"/>
                <a:ea typeface="Times New Roman"/>
                <a:cs typeface="Arial" panose="020B0604020202020204" pitchFamily="34" charset="0"/>
                <a:sym typeface="Times New Roman"/>
              </a:rPr>
              <a:t>an interview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protocol</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Invi</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te </a:t>
            </a:r>
            <a:r>
              <a:rPr lang="en" dirty="0">
                <a:solidFill>
                  <a:schemeClr val="dk1"/>
                </a:solidFill>
                <a:latin typeface="Arial" panose="020B0604020202020204" pitchFamily="34" charset="0"/>
                <a:ea typeface="Times New Roman"/>
                <a:cs typeface="Arial" panose="020B0604020202020204" pitchFamily="34" charset="0"/>
                <a:sym typeface="Times New Roman"/>
              </a:rPr>
              <a:t>stakeholder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participation</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Arra</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nge </a:t>
            </a:r>
            <a:r>
              <a:rPr lang="en" dirty="0">
                <a:solidFill>
                  <a:schemeClr val="dk1"/>
                </a:solidFill>
                <a:latin typeface="Arial" panose="020B0604020202020204" pitchFamily="34" charset="0"/>
                <a:ea typeface="Times New Roman"/>
                <a:cs typeface="Arial" panose="020B0604020202020204" pitchFamily="34" charset="0"/>
                <a:sym typeface="Times New Roman"/>
              </a:rPr>
              <a:t>interviews with all relevant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stakeholders</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solidFill>
                  <a:schemeClr val="dk1"/>
                </a:solidFill>
                <a:latin typeface="Arial" panose="020B0604020202020204" pitchFamily="34" charset="0"/>
                <a:ea typeface="Times New Roman"/>
                <a:cs typeface="Arial" panose="020B0604020202020204" pitchFamily="34" charset="0"/>
                <a:sym typeface="Times New Roman"/>
              </a:rPr>
              <a:t>Gather information</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Ex</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plore and compile </a:t>
            </a:r>
            <a:r>
              <a:rPr lang="en" dirty="0">
                <a:solidFill>
                  <a:schemeClr val="dk1"/>
                </a:solidFill>
                <a:latin typeface="Arial" panose="020B0604020202020204" pitchFamily="34" charset="0"/>
                <a:ea typeface="Times New Roman"/>
                <a:cs typeface="Arial" panose="020B0604020202020204" pitchFamily="34" charset="0"/>
                <a:sym typeface="Times New Roman"/>
              </a:rPr>
              <a:t>stakeholders’ expressed interests and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concerns</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As</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sess stakeholder </a:t>
            </a:r>
            <a:r>
              <a:rPr lang="en" dirty="0">
                <a:solidFill>
                  <a:schemeClr val="dk1"/>
                </a:solidFill>
                <a:latin typeface="Arial" panose="020B0604020202020204" pitchFamily="34" charset="0"/>
                <a:ea typeface="Times New Roman"/>
                <a:cs typeface="Arial" panose="020B0604020202020204" pitchFamily="34" charset="0"/>
                <a:sym typeface="Times New Roman"/>
              </a:rPr>
              <a:t>willingness to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participate</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Id</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entify </a:t>
            </a:r>
            <a:r>
              <a:rPr lang="en" dirty="0">
                <a:solidFill>
                  <a:schemeClr val="dk1"/>
                </a:solidFill>
                <a:latin typeface="Arial" panose="020B0604020202020204" pitchFamily="34" charset="0"/>
                <a:ea typeface="Times New Roman"/>
                <a:cs typeface="Arial" panose="020B0604020202020204" pitchFamily="34" charset="0"/>
                <a:sym typeface="Times New Roman"/>
              </a:rPr>
              <a:t>additional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stakeholders</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Add</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itional </a:t>
            </a:r>
            <a:r>
              <a:rPr lang="en" dirty="0">
                <a:solidFill>
                  <a:schemeClr val="dk1"/>
                </a:solidFill>
                <a:latin typeface="Arial" panose="020B0604020202020204" pitchFamily="34" charset="0"/>
                <a:ea typeface="Times New Roman"/>
                <a:cs typeface="Arial" panose="020B0604020202020204" pitchFamily="34" charset="0"/>
                <a:sym typeface="Times New Roman"/>
              </a:rPr>
              <a:t>or continuing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interviews</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solidFill>
                  <a:schemeClr val="dk1"/>
                </a:solidFill>
                <a:latin typeface="Arial" panose="020B0604020202020204" pitchFamily="34" charset="0"/>
                <a:ea typeface="Times New Roman"/>
                <a:cs typeface="Arial" panose="020B0604020202020204" pitchFamily="34" charset="0"/>
                <a:sym typeface="Times New Roman"/>
              </a:rPr>
              <a:t>Analyse </a:t>
            </a:r>
            <a:r>
              <a:rPr lang="en" dirty="0">
                <a:solidFill>
                  <a:schemeClr val="dk1"/>
                </a:solidFill>
                <a:latin typeface="Arial" panose="020B0604020202020204" pitchFamily="34" charset="0"/>
                <a:ea typeface="Times New Roman"/>
                <a:cs typeface="Arial" panose="020B0604020202020204" pitchFamily="34" charset="0"/>
                <a:sym typeface="Times New Roman"/>
              </a:rPr>
              <a:t>of interview results: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Sum</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marize </a:t>
            </a:r>
            <a:r>
              <a:rPr lang="en" dirty="0">
                <a:solidFill>
                  <a:schemeClr val="dk1"/>
                </a:solidFill>
                <a:latin typeface="Arial" panose="020B0604020202020204" pitchFamily="34" charset="0"/>
                <a:ea typeface="Times New Roman"/>
                <a:cs typeface="Arial" panose="020B0604020202020204" pitchFamily="34" charset="0"/>
                <a:sym typeface="Times New Roman"/>
              </a:rPr>
              <a:t>stakeholder concerns and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interest</a:t>
            </a:r>
            <a:r>
              <a:rPr lang="hr-HR" dirty="0" smtClean="0">
                <a:solidFill>
                  <a:schemeClr val="dk1"/>
                </a:solidFill>
                <a:latin typeface="Arial" panose="020B0604020202020204" pitchFamily="34" charset="0"/>
                <a:ea typeface="Times New Roman"/>
                <a:cs typeface="Arial" panose="020B0604020202020204" pitchFamily="34" charset="0"/>
                <a:sym typeface="Times New Roman"/>
              </a:rPr>
              <a:t>s</a:t>
            </a: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Ma</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 </a:t>
            </a:r>
            <a:r>
              <a:rPr lang="en" dirty="0">
                <a:solidFill>
                  <a:schemeClr val="dk1"/>
                </a:solidFill>
                <a:latin typeface="Arial" panose="020B0604020202020204" pitchFamily="34" charset="0"/>
                <a:ea typeface="Times New Roman"/>
                <a:cs typeface="Arial" panose="020B0604020202020204" pitchFamily="34" charset="0"/>
                <a:sym typeface="Times New Roman"/>
              </a:rPr>
              <a:t>common and opposing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interests</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Ide</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ntify </a:t>
            </a:r>
            <a:r>
              <a:rPr lang="en" dirty="0">
                <a:solidFill>
                  <a:schemeClr val="dk1"/>
                </a:solidFill>
                <a:latin typeface="Arial" panose="020B0604020202020204" pitchFamily="34" charset="0"/>
                <a:ea typeface="Times New Roman"/>
                <a:cs typeface="Arial" panose="020B0604020202020204" pitchFamily="34" charset="0"/>
                <a:sym typeface="Times New Roman"/>
              </a:rPr>
              <a:t>opportunities for mutual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gain</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Ide</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ntify </a:t>
            </a:r>
            <a:r>
              <a:rPr lang="en" dirty="0">
                <a:solidFill>
                  <a:schemeClr val="dk1"/>
                </a:solidFill>
                <a:latin typeface="Arial" panose="020B0604020202020204" pitchFamily="34" charset="0"/>
                <a:ea typeface="Times New Roman"/>
                <a:cs typeface="Arial" panose="020B0604020202020204" pitchFamily="34" charset="0"/>
                <a:sym typeface="Times New Roman"/>
              </a:rPr>
              <a:t>obstacles towards reaching an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agreement</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As</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sess the </a:t>
            </a:r>
            <a:r>
              <a:rPr lang="en" dirty="0">
                <a:solidFill>
                  <a:schemeClr val="dk1"/>
                </a:solidFill>
                <a:latin typeface="Arial" panose="020B0604020202020204" pitchFamily="34" charset="0"/>
                <a:ea typeface="Times New Roman"/>
                <a:cs typeface="Arial" panose="020B0604020202020204" pitchFamily="34" charset="0"/>
                <a:sym typeface="Times New Roman"/>
              </a:rPr>
              <a:t>likelihood of reaching an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agreement</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solidFill>
                  <a:schemeClr val="dk1"/>
                </a:solidFill>
                <a:latin typeface="Arial" panose="020B0604020202020204" pitchFamily="34" charset="0"/>
                <a:ea typeface="Times New Roman"/>
                <a:cs typeface="Arial" panose="020B0604020202020204" pitchFamily="34" charset="0"/>
                <a:sym typeface="Times New Roman"/>
              </a:rPr>
              <a:t>Design a </a:t>
            </a:r>
            <a:r>
              <a:rPr lang="en" dirty="0">
                <a:solidFill>
                  <a:schemeClr val="dk1"/>
                </a:solidFill>
                <a:latin typeface="Arial" panose="020B0604020202020204" pitchFamily="34" charset="0"/>
                <a:ea typeface="Times New Roman"/>
                <a:cs typeface="Arial" panose="020B0604020202020204" pitchFamily="34" charset="0"/>
                <a:sym typeface="Times New Roman"/>
              </a:rPr>
              <a:t>collaborative process: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Id</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entify </a:t>
            </a:r>
            <a:r>
              <a:rPr lang="en" dirty="0">
                <a:solidFill>
                  <a:schemeClr val="dk1"/>
                </a:solidFill>
                <a:latin typeface="Arial" panose="020B0604020202020204" pitchFamily="34" charset="0"/>
                <a:ea typeface="Times New Roman"/>
                <a:cs typeface="Arial" panose="020B0604020202020204" pitchFamily="34" charset="0"/>
                <a:sym typeface="Times New Roman"/>
              </a:rPr>
              <a:t>state holder group involvement and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mobilization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Dr</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aft </a:t>
            </a:r>
            <a:r>
              <a:rPr lang="en" dirty="0">
                <a:solidFill>
                  <a:schemeClr val="dk1"/>
                </a:solidFill>
                <a:latin typeface="Arial" panose="020B0604020202020204" pitchFamily="34" charset="0"/>
                <a:ea typeface="Times New Roman"/>
                <a:cs typeface="Arial" panose="020B0604020202020204" pitchFamily="34" charset="0"/>
                <a:sym typeface="Times New Roman"/>
              </a:rPr>
              <a:t>suggested work plans and ground rules for constructive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communication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E</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stimate </a:t>
            </a:r>
            <a:r>
              <a:rPr lang="en" dirty="0">
                <a:solidFill>
                  <a:schemeClr val="dk1"/>
                </a:solidFill>
                <a:latin typeface="Arial" panose="020B0604020202020204" pitchFamily="34" charset="0"/>
                <a:ea typeface="Times New Roman"/>
                <a:cs typeface="Arial" panose="020B0604020202020204" pitchFamily="34" charset="0"/>
                <a:sym typeface="Times New Roman"/>
              </a:rPr>
              <a:t>the costs of supporting the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process</a:t>
            </a:r>
            <a:endParaRPr lang="en-GB" sz="1200" dirty="0" smtClean="0">
              <a:latin typeface="Arial" panose="020B0604020202020204" pitchFamily="34" charset="0"/>
              <a:ea typeface="Times New Roman"/>
              <a:cs typeface="Arial" panose="020B0604020202020204" pitchFamily="34" charset="0"/>
              <a:sym typeface="Times New Roman"/>
            </a:endParaRPr>
          </a:p>
          <a:p>
            <a:pPr marL="457200" lvl="0" indent="-304800" rtl="0">
              <a:lnSpc>
                <a:spcPct val="115000"/>
              </a:lnSpc>
              <a:spcBef>
                <a:spcPts val="0"/>
              </a:spcBef>
              <a:spcAft>
                <a:spcPts val="0"/>
              </a:spcAft>
              <a:buClr>
                <a:schemeClr val="dk1"/>
              </a:buClr>
              <a:buSzPts val="1200"/>
              <a:buFont typeface="Times New Roman"/>
              <a:buChar char="●"/>
            </a:pPr>
            <a:r>
              <a:rPr lang="en" dirty="0" smtClean="0">
                <a:solidFill>
                  <a:schemeClr val="dk1"/>
                </a:solidFill>
                <a:latin typeface="Arial" panose="020B0604020202020204" pitchFamily="34" charset="0"/>
                <a:ea typeface="Times New Roman"/>
                <a:cs typeface="Arial" panose="020B0604020202020204" pitchFamily="34" charset="0"/>
                <a:sym typeface="Times New Roman"/>
              </a:rPr>
              <a:t>Share the assessment results: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Dist</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ribute </a:t>
            </a:r>
            <a:r>
              <a:rPr lang="en" dirty="0">
                <a:solidFill>
                  <a:schemeClr val="dk1"/>
                </a:solidFill>
                <a:latin typeface="Arial" panose="020B0604020202020204" pitchFamily="34" charset="0"/>
                <a:ea typeface="Times New Roman"/>
                <a:cs typeface="Arial" panose="020B0604020202020204" pitchFamily="34" charset="0"/>
                <a:sym typeface="Times New Roman"/>
              </a:rPr>
              <a:t>and solicit comments on the draft report from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stakeholders</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Ve</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rify </a:t>
            </a:r>
            <a:r>
              <a:rPr lang="en" dirty="0">
                <a:solidFill>
                  <a:schemeClr val="dk1"/>
                </a:solidFill>
                <a:latin typeface="Arial" panose="020B0604020202020204" pitchFamily="34" charset="0"/>
                <a:ea typeface="Times New Roman"/>
                <a:cs typeface="Arial" panose="020B0604020202020204" pitchFamily="34" charset="0"/>
                <a:sym typeface="Times New Roman"/>
              </a:rPr>
              <a:t>completeness and accuracy of report though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stakeholders </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I</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ncorporate </a:t>
            </a:r>
            <a:r>
              <a:rPr lang="en" dirty="0">
                <a:solidFill>
                  <a:schemeClr val="dk1"/>
                </a:solidFill>
                <a:latin typeface="Arial" panose="020B0604020202020204" pitchFamily="34" charset="0"/>
                <a:ea typeface="Times New Roman"/>
                <a:cs typeface="Arial" panose="020B0604020202020204" pitchFamily="34" charset="0"/>
                <a:sym typeface="Times New Roman"/>
              </a:rPr>
              <a:t>suggested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changes</a:t>
            </a:r>
            <a:endParaRPr lang="hr-HR" dirty="0" smtClean="0">
              <a:solidFill>
                <a:schemeClr val="dk1"/>
              </a:solidFill>
              <a:latin typeface="Arial" panose="020B0604020202020204" pitchFamily="34" charset="0"/>
              <a:ea typeface="Times New Roman"/>
              <a:cs typeface="Arial" panose="020B0604020202020204" pitchFamily="34" charset="0"/>
              <a:sym typeface="Times New Roman"/>
            </a:endParaRPr>
          </a:p>
          <a:p>
            <a:pPr marL="628650" lvl="1" indent="-171450" rtl="0">
              <a:lnSpc>
                <a:spcPct val="115000"/>
              </a:lnSpc>
              <a:spcBef>
                <a:spcPts val="0"/>
              </a:spcBef>
              <a:spcAft>
                <a:spcPts val="0"/>
              </a:spcAft>
            </a:pPr>
            <a:r>
              <a:rPr lang="hr-HR" dirty="0" smtClean="0">
                <a:solidFill>
                  <a:schemeClr val="dk1"/>
                </a:solidFill>
                <a:latin typeface="Arial" panose="020B0604020202020204" pitchFamily="34" charset="0"/>
                <a:ea typeface="Times New Roman"/>
                <a:cs typeface="Arial" panose="020B0604020202020204" pitchFamily="34" charset="0"/>
                <a:sym typeface="Times New Roman"/>
              </a:rPr>
              <a:t>A</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id </a:t>
            </a:r>
            <a:r>
              <a:rPr lang="en" dirty="0">
                <a:solidFill>
                  <a:schemeClr val="dk1"/>
                </a:solidFill>
                <a:latin typeface="Arial" panose="020B0604020202020204" pitchFamily="34" charset="0"/>
                <a:ea typeface="Times New Roman"/>
                <a:cs typeface="Arial" panose="020B0604020202020204" pitchFamily="34" charset="0"/>
                <a:sym typeface="Times New Roman"/>
              </a:rPr>
              <a:t>sponsors and stakeholders to decide whether to proceed with a facilitated, collaborative problem-solving </a:t>
            </a:r>
            <a:r>
              <a:rPr lang="en" dirty="0" smtClean="0">
                <a:solidFill>
                  <a:schemeClr val="dk1"/>
                </a:solidFill>
                <a:latin typeface="Arial" panose="020B0604020202020204" pitchFamily="34" charset="0"/>
                <a:ea typeface="Times New Roman"/>
                <a:cs typeface="Arial" panose="020B0604020202020204" pitchFamily="34" charset="0"/>
                <a:sym typeface="Times New Roman"/>
              </a:rPr>
              <a:t>process </a:t>
            </a:r>
            <a:endParaRPr dirty="0">
              <a:solidFill>
                <a:schemeClr val="dk1"/>
              </a:solidFill>
              <a:latin typeface="Arial" panose="020B0604020202020204" pitchFamily="34" charset="0"/>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2081999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85994" y="1005840"/>
            <a:ext cx="4572000" cy="2011680"/>
          </a:xfrm>
        </p:spPr>
        <p:txBody>
          <a:bodyPr anchor="ctr">
            <a:normAutofit/>
          </a:bodyPr>
          <a:lstStyle>
            <a:lvl1pPr algn="ctr">
              <a:defRPr sz="4000"/>
            </a:lvl1pPr>
          </a:lstStyle>
          <a:p>
            <a:r>
              <a:rPr lang="en-US" dirty="0" smtClean="0"/>
              <a:t>Click to edit Master title style</a:t>
            </a:r>
            <a:endParaRPr lang="en-GB" dirty="0"/>
          </a:p>
        </p:txBody>
      </p:sp>
      <p:sp>
        <p:nvSpPr>
          <p:cNvPr id="3" name="Subtitle 2"/>
          <p:cNvSpPr>
            <a:spLocks noGrp="1"/>
          </p:cNvSpPr>
          <p:nvPr>
            <p:ph type="subTitle" idx="1"/>
          </p:nvPr>
        </p:nvSpPr>
        <p:spPr>
          <a:xfrm>
            <a:off x="1885944" y="3474720"/>
            <a:ext cx="5300663" cy="1097280"/>
          </a:xfrm>
          <a:prstGeom prst="rect">
            <a:avLst/>
          </a:prstGeom>
          <a:solidFill>
            <a:schemeClr val="bg1">
              <a:alpha val="55000"/>
            </a:schemeClr>
          </a:solidFill>
        </p:spPr>
        <p:txBody>
          <a:bodyPr anchor="ctr"/>
          <a:lstStyle>
            <a:lvl1pPr marL="0" indent="0" algn="ctr">
              <a:buNone/>
              <a:defRPr sz="2400">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cxnSp>
        <p:nvCxnSpPr>
          <p:cNvPr id="6" name="Google Shape;110;p25"/>
          <p:cNvCxnSpPr/>
          <p:nvPr userDrawn="1"/>
        </p:nvCxnSpPr>
        <p:spPr>
          <a:xfrm>
            <a:off x="2099994" y="3238170"/>
            <a:ext cx="4944000" cy="15900"/>
          </a:xfrm>
          <a:prstGeom prst="straightConnector1">
            <a:avLst/>
          </a:prstGeom>
          <a:noFill/>
          <a:ln w="38100" cap="flat" cmpd="sng">
            <a:solidFill>
              <a:srgbClr val="266957"/>
            </a:solidFill>
            <a:prstDash val="solid"/>
            <a:round/>
            <a:headEnd type="none" w="med" len="med"/>
            <a:tailEnd type="none" w="med" len="med"/>
          </a:ln>
        </p:spPr>
      </p:cxnSp>
    </p:spTree>
    <p:extLst>
      <p:ext uri="{BB962C8B-B14F-4D97-AF65-F5344CB8AC3E}">
        <p14:creationId xmlns:p14="http://schemas.microsoft.com/office/powerpoint/2010/main" val="29004566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ckground picture 1">
    <p:bg>
      <p:bgRef idx="1001">
        <a:schemeClr val="bg1"/>
      </p:bgRef>
    </p:bg>
    <p:spTree>
      <p:nvGrpSpPr>
        <p:cNvPr id="1" name=""/>
        <p:cNvGrpSpPr/>
        <p:nvPr/>
      </p:nvGrpSpPr>
      <p:grpSpPr>
        <a:xfrm>
          <a:off x="0" y="0"/>
          <a:ext cx="0" cy="0"/>
          <a:chOff x="0" y="0"/>
          <a:chExt cx="0" cy="0"/>
        </a:xfrm>
      </p:grpSpPr>
      <p:sp>
        <p:nvSpPr>
          <p:cNvPr id="7" name="Title 1"/>
          <p:cNvSpPr>
            <a:spLocks noGrp="1"/>
          </p:cNvSpPr>
          <p:nvPr>
            <p:ph type="title"/>
          </p:nvPr>
        </p:nvSpPr>
        <p:spPr>
          <a:xfrm>
            <a:off x="1097280" y="126712"/>
            <a:ext cx="8046720" cy="584775"/>
          </a:xfrm>
        </p:spPr>
        <p:txBody>
          <a:bodyPr>
            <a:spAutoFit/>
          </a:bodyPr>
          <a:lstStyle/>
          <a:p>
            <a:r>
              <a:rPr lang="en-US" dirty="0" smtClean="0"/>
              <a:t>Click to edit Master title style</a:t>
            </a:r>
            <a:endParaRPr lang="en-GB" dirty="0"/>
          </a:p>
        </p:txBody>
      </p:sp>
    </p:spTree>
    <p:extLst>
      <p:ext uri="{BB962C8B-B14F-4D97-AF65-F5344CB8AC3E}">
        <p14:creationId xmlns:p14="http://schemas.microsoft.com/office/powerpoint/2010/main" val="11365310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Background picture 1">
    <p:bg>
      <p:bgRef idx="1001">
        <a:schemeClr val="bg1"/>
      </p:bgRef>
    </p:bg>
    <p:spTree>
      <p:nvGrpSpPr>
        <p:cNvPr id="1" name=""/>
        <p:cNvGrpSpPr/>
        <p:nvPr/>
      </p:nvGrpSpPr>
      <p:grpSpPr>
        <a:xfrm>
          <a:off x="0" y="0"/>
          <a:ext cx="0" cy="0"/>
          <a:chOff x="0" y="0"/>
          <a:chExt cx="0" cy="0"/>
        </a:xfrm>
      </p:grpSpPr>
      <p:pic>
        <p:nvPicPr>
          <p:cNvPr id="10" name="Google Shape;128;p27"/>
          <p:cNvPicPr preferRelativeResize="0"/>
          <p:nvPr userDrawn="1"/>
        </p:nvPicPr>
        <p:blipFill>
          <a:blip r:embed="rId2" cstate="screen">
            <a:alphaModFix/>
            <a:extLst>
              <a:ext uri="{28A0092B-C50C-407E-A947-70E740481C1C}">
                <a14:useLocalDpi xmlns:a14="http://schemas.microsoft.com/office/drawing/2010/main"/>
              </a:ext>
            </a:extLst>
          </a:blip>
          <a:stretch>
            <a:fillRect/>
          </a:stretch>
        </p:blipFill>
        <p:spPr>
          <a:xfrm>
            <a:off x="76200" y="76200"/>
            <a:ext cx="714375" cy="685800"/>
          </a:xfrm>
          <a:prstGeom prst="rect">
            <a:avLst/>
          </a:prstGeom>
          <a:noFill/>
          <a:ln>
            <a:noFill/>
          </a:ln>
        </p:spPr>
      </p:pic>
      <p:sp>
        <p:nvSpPr>
          <p:cNvPr id="7" name="Title 1"/>
          <p:cNvSpPr>
            <a:spLocks noGrp="1"/>
          </p:cNvSpPr>
          <p:nvPr>
            <p:ph type="title"/>
          </p:nvPr>
        </p:nvSpPr>
        <p:spPr>
          <a:xfrm>
            <a:off x="1097280" y="126712"/>
            <a:ext cx="8046720" cy="584775"/>
          </a:xfrm>
        </p:spPr>
        <p:txBody>
          <a:bodyPr>
            <a:spAutoFit/>
          </a:bodyPr>
          <a:lstStyle/>
          <a:p>
            <a:r>
              <a:rPr lang="en-US" dirty="0" smtClean="0"/>
              <a:t>Click to edit Master title style</a:t>
            </a:r>
            <a:endParaRPr lang="en-GB" dirty="0"/>
          </a:p>
        </p:txBody>
      </p:sp>
      <p:sp>
        <p:nvSpPr>
          <p:cNvPr id="5" name="Text Placeholder 4"/>
          <p:cNvSpPr>
            <a:spLocks noGrp="1"/>
          </p:cNvSpPr>
          <p:nvPr>
            <p:ph type="body" sz="quarter" idx="10"/>
          </p:nvPr>
        </p:nvSpPr>
        <p:spPr>
          <a:xfrm>
            <a:off x="317241" y="1092200"/>
            <a:ext cx="8602922" cy="3768725"/>
          </a:xfrm>
          <a:prstGeom prst="rect">
            <a:avLst/>
          </a:prstGeom>
          <a:solidFill>
            <a:srgbClr val="FFFFFF">
              <a:alpha val="55000"/>
            </a:srgbClr>
          </a:solidFill>
        </p:spPr>
        <p:txBody>
          <a:bodyPr tIns="182880">
            <a:normAutofit/>
          </a:bodyPr>
          <a:lstStyle>
            <a:lvl1pPr marL="0" indent="0">
              <a:buNone/>
              <a:defRPr sz="2400"/>
            </a:lvl1pPr>
            <a:lvl2pPr marL="228600">
              <a:defRPr sz="1800"/>
            </a:lvl2pPr>
          </a:lstStyle>
          <a:p>
            <a:pPr lvl="0"/>
            <a:r>
              <a:rPr lang="en-US" dirty="0" smtClean="0"/>
              <a:t>Edit Master text styles</a:t>
            </a:r>
          </a:p>
          <a:p>
            <a:pPr lvl="1"/>
            <a:r>
              <a:rPr lang="en-US" dirty="0" smtClean="0"/>
              <a:t>Second level</a:t>
            </a:r>
          </a:p>
        </p:txBody>
      </p:sp>
    </p:spTree>
    <p:extLst>
      <p:ext uri="{BB962C8B-B14F-4D97-AF65-F5344CB8AC3E}">
        <p14:creationId xmlns:p14="http://schemas.microsoft.com/office/powerpoint/2010/main" val="10304822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content">
    <p:spTree>
      <p:nvGrpSpPr>
        <p:cNvPr id="1" name=""/>
        <p:cNvGrpSpPr/>
        <p:nvPr/>
      </p:nvGrpSpPr>
      <p:grpSpPr>
        <a:xfrm>
          <a:off x="0" y="0"/>
          <a:ext cx="0" cy="0"/>
          <a:chOff x="0" y="0"/>
          <a:chExt cx="0" cy="0"/>
        </a:xfrm>
      </p:grpSpPr>
      <p:sp>
        <p:nvSpPr>
          <p:cNvPr id="2" name="Title 1"/>
          <p:cNvSpPr>
            <a:spLocks noGrp="1"/>
          </p:cNvSpPr>
          <p:nvPr>
            <p:ph type="title"/>
          </p:nvPr>
        </p:nvSpPr>
        <p:spPr>
          <a:xfrm>
            <a:off x="1097280" y="203124"/>
            <a:ext cx="8046720" cy="461665"/>
          </a:xfrm>
        </p:spPr>
        <p:txBody>
          <a:bodyPr>
            <a:spAutoFit/>
          </a:bodyPr>
          <a:lstStyle>
            <a:lvl1pPr>
              <a:defRPr sz="2400"/>
            </a:lvl1pPr>
          </a:lstStyle>
          <a:p>
            <a:r>
              <a:rPr lang="en-US" dirty="0" smtClean="0"/>
              <a:t>Click to edit Master title style</a:t>
            </a:r>
            <a:endParaRPr lang="en-GB" dirty="0"/>
          </a:p>
        </p:txBody>
      </p:sp>
    </p:spTree>
    <p:extLst>
      <p:ext uri="{BB962C8B-B14F-4D97-AF65-F5344CB8AC3E}">
        <p14:creationId xmlns:p14="http://schemas.microsoft.com/office/powerpoint/2010/main" val="75437498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content and pictur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274320" y="1097280"/>
            <a:ext cx="4114800" cy="3657600"/>
          </a:xfrm>
          <a:prstGeom prst="rect">
            <a:avLst/>
          </a:prstGeom>
          <a:solidFill>
            <a:srgbClr val="FFFFFF">
              <a:alpha val="54902"/>
            </a:srgbClr>
          </a:solidFill>
        </p:spPr>
        <p:txBody>
          <a:bodyPr tIns="182880">
            <a:normAutofit/>
          </a:bodyPr>
          <a:lstStyle>
            <a:lvl1pPr>
              <a:defRPr sz="1800"/>
            </a:lvl1pPr>
            <a:lvl2pPr>
              <a:defRPr sz="1600"/>
            </a:lvl2pPr>
            <a:lvl3pPr>
              <a:spcAft>
                <a:spcPts val="0"/>
              </a:spcAft>
              <a:defRPr sz="1400"/>
            </a:lvl3pPr>
          </a:lstStyle>
          <a:p>
            <a:pPr lvl="0"/>
            <a:r>
              <a:rPr lang="en-US" dirty="0" smtClean="0"/>
              <a:t>Edit Master text styles</a:t>
            </a:r>
          </a:p>
          <a:p>
            <a:pPr lvl="1"/>
            <a:r>
              <a:rPr lang="en-US" dirty="0" smtClean="0"/>
              <a:t>Second level</a:t>
            </a:r>
          </a:p>
          <a:p>
            <a:pPr lvl="2"/>
            <a:r>
              <a:rPr lang="en-US" dirty="0" smtClean="0"/>
              <a:t>Third level</a:t>
            </a:r>
          </a:p>
        </p:txBody>
      </p:sp>
      <p:sp>
        <p:nvSpPr>
          <p:cNvPr id="4" name="Title 1"/>
          <p:cNvSpPr>
            <a:spLocks noGrp="1"/>
          </p:cNvSpPr>
          <p:nvPr>
            <p:ph type="title"/>
          </p:nvPr>
        </p:nvSpPr>
        <p:spPr>
          <a:xfrm>
            <a:off x="1097280" y="203124"/>
            <a:ext cx="8046720" cy="461665"/>
          </a:xfrm>
        </p:spPr>
        <p:txBody>
          <a:bodyPr>
            <a:spAutoFit/>
          </a:bodyPr>
          <a:lstStyle>
            <a:lvl1pPr>
              <a:defRPr sz="2400"/>
            </a:lvl1pPr>
          </a:lstStyle>
          <a:p>
            <a:r>
              <a:rPr lang="en-US" dirty="0" smtClean="0"/>
              <a:t>Click to edit Master title style</a:t>
            </a:r>
            <a:endParaRPr lang="en-GB" dirty="0"/>
          </a:p>
        </p:txBody>
      </p:sp>
    </p:spTree>
    <p:extLst>
      <p:ext uri="{BB962C8B-B14F-4D97-AF65-F5344CB8AC3E}">
        <p14:creationId xmlns:p14="http://schemas.microsoft.com/office/powerpoint/2010/main" val="12185457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57275" y="126712"/>
            <a:ext cx="8086725" cy="584775"/>
          </a:xfrm>
          <a:prstGeom prst="rect">
            <a:avLst/>
          </a:prstGeom>
          <a:solidFill>
            <a:srgbClr val="FFFFFF">
              <a:alpha val="55000"/>
            </a:srgbClr>
          </a:solidFill>
          <a:ln>
            <a:noFill/>
          </a:ln>
        </p:spPr>
        <p:txBody>
          <a:bodyPr vert="horz" lIns="91440" tIns="45720" rIns="91440" bIns="45720" rtlCol="0" anchor="t">
            <a:spAutoFit/>
          </a:bodyPr>
          <a:lstStyle/>
          <a:p>
            <a:r>
              <a:rPr lang="en-US" dirty="0" smtClean="0"/>
              <a:t>Click to edit Master title style</a:t>
            </a:r>
            <a:endParaRPr lang="en-GB" dirty="0"/>
          </a:p>
        </p:txBody>
      </p:sp>
      <p:pic>
        <p:nvPicPr>
          <p:cNvPr id="7" name="Google Shape;128;p27"/>
          <p:cNvPicPr preferRelativeResize="0"/>
          <p:nvPr userDrawn="1"/>
        </p:nvPicPr>
        <p:blipFill>
          <a:blip r:embed="rId7" cstate="screen">
            <a:alphaModFix/>
            <a:extLst>
              <a:ext uri="{28A0092B-C50C-407E-A947-70E740481C1C}">
                <a14:useLocalDpi xmlns:a14="http://schemas.microsoft.com/office/drawing/2010/main"/>
              </a:ext>
            </a:extLst>
          </a:blip>
          <a:stretch>
            <a:fillRect/>
          </a:stretch>
        </p:blipFill>
        <p:spPr>
          <a:xfrm>
            <a:off x="76200" y="76200"/>
            <a:ext cx="714375" cy="685800"/>
          </a:xfrm>
          <a:prstGeom prst="rect">
            <a:avLst/>
          </a:prstGeom>
          <a:noFill/>
          <a:ln>
            <a:noFill/>
          </a:ln>
        </p:spPr>
      </p:pic>
    </p:spTree>
    <p:extLst>
      <p:ext uri="{BB962C8B-B14F-4D97-AF65-F5344CB8AC3E}">
        <p14:creationId xmlns:p14="http://schemas.microsoft.com/office/powerpoint/2010/main" val="199152683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8" r:id="rId3"/>
    <p:sldLayoutId id="2147483676" r:id="rId4"/>
    <p:sldLayoutId id="2147483677" r:id="rId5"/>
  </p:sldLayoutIdLst>
  <p:timing>
    <p:tnLst>
      <p:par>
        <p:cTn id="1" dur="indefinite" restart="never" nodeType="tmRoot"/>
      </p:par>
    </p:tnLst>
  </p:timing>
  <p:txStyles>
    <p:titleStyle>
      <a:lvl1pPr algn="l" defTabSz="914400" rtl="0" eaLnBrk="1" latinLnBrk="0" hangingPunct="1">
        <a:lnSpc>
          <a:spcPct val="100000"/>
        </a:lnSpc>
        <a:spcBef>
          <a:spcPct val="0"/>
        </a:spcBef>
        <a:buNone/>
        <a:defRPr sz="3200" b="1"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8.jpg"/><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e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4.jp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3" name="Subtitle 2"/>
          <p:cNvSpPr>
            <a:spLocks noGrp="1"/>
          </p:cNvSpPr>
          <p:nvPr>
            <p:ph type="subTitle" idx="1"/>
          </p:nvPr>
        </p:nvSpPr>
        <p:spPr/>
        <p:txBody>
          <a:bodyPr/>
          <a:lstStyle/>
          <a:p>
            <a:r>
              <a:rPr lang="en-GB" dirty="0" smtClean="0"/>
              <a:t>Lesson 3: Initiating Transboundary Conservation: Diagnose the Situation</a:t>
            </a:r>
          </a:p>
        </p:txBody>
      </p:sp>
      <p:sp>
        <p:nvSpPr>
          <p:cNvPr id="11" name="Title 1"/>
          <p:cNvSpPr>
            <a:spLocks noGrp="1"/>
          </p:cNvSpPr>
          <p:nvPr>
            <p:ph type="ctrTitle"/>
          </p:nvPr>
        </p:nvSpPr>
        <p:spPr>
          <a:xfrm>
            <a:off x="2285994" y="1005840"/>
            <a:ext cx="4572000" cy="2011680"/>
          </a:xfrm>
        </p:spPr>
        <p:txBody>
          <a:bodyPr>
            <a:normAutofit/>
          </a:bodyPr>
          <a:lstStyle/>
          <a:p>
            <a:r>
              <a:rPr lang="en-GB" dirty="0" smtClean="0"/>
              <a:t>Transboundary Conservation Areas</a:t>
            </a:r>
            <a:endParaRPr lang="en-GB" dirty="0"/>
          </a:p>
        </p:txBody>
      </p:sp>
      <p:pic>
        <p:nvPicPr>
          <p:cNvPr id="6"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76200" y="76200"/>
            <a:ext cx="714375" cy="685800"/>
          </a:xfrm>
          <a:prstGeom prst="rect">
            <a:avLst/>
          </a:prstGeom>
          <a:noFill/>
          <a:ln>
            <a:noFill/>
          </a:ln>
        </p:spPr>
      </p:pic>
      <p:sp>
        <p:nvSpPr>
          <p:cNvPr id="4" name="Text Placeholder 3"/>
          <p:cNvSpPr>
            <a:spLocks noGrp="1"/>
          </p:cNvSpPr>
          <p:nvPr>
            <p:ph type="body" sz="quarter" idx="10"/>
          </p:nvPr>
        </p:nvSpPr>
        <p:spPr>
          <a:xfrm>
            <a:off x="433387" y="995848"/>
            <a:ext cx="5120640" cy="4046053"/>
          </a:xfrm>
        </p:spPr>
        <p:txBody>
          <a:bodyPr>
            <a:noAutofit/>
          </a:bodyPr>
          <a:lstStyle/>
          <a:p>
            <a:r>
              <a:rPr lang="en-GB" sz="1600" dirty="0" smtClean="0"/>
              <a:t>Supports transboundary planners to rapidly assess the feasibility of </a:t>
            </a:r>
            <a:r>
              <a:rPr lang="hr-HR" sz="1600" dirty="0" smtClean="0"/>
              <a:t>transboundary conservation</a:t>
            </a:r>
            <a:endParaRPr lang="en-GB" sz="1600" dirty="0" smtClean="0"/>
          </a:p>
          <a:p>
            <a:r>
              <a:rPr lang="en-GB" sz="1600" dirty="0" smtClean="0"/>
              <a:t>Uses standardized questionnaire that is not tailored to specific TBCA</a:t>
            </a:r>
          </a:p>
          <a:p>
            <a:r>
              <a:rPr lang="en-GB" sz="1600" dirty="0" smtClean="0"/>
              <a:t>Helps determine</a:t>
            </a:r>
          </a:p>
          <a:p>
            <a:pPr lvl="1"/>
            <a:r>
              <a:rPr lang="en-GB" dirty="0" smtClean="0"/>
              <a:t>The need for </a:t>
            </a:r>
            <a:r>
              <a:rPr lang="hr-HR" dirty="0" smtClean="0"/>
              <a:t>transboundary conservation</a:t>
            </a:r>
          </a:p>
          <a:p>
            <a:pPr lvl="1"/>
            <a:r>
              <a:rPr lang="en-GB" dirty="0" smtClean="0"/>
              <a:t>Readiness of stakeholders to initiate</a:t>
            </a:r>
            <a:r>
              <a:rPr lang="hr-HR" dirty="0" smtClean="0"/>
              <a:t> transboundary conservation</a:t>
            </a:r>
            <a:endParaRPr lang="en-GB" dirty="0" smtClean="0"/>
          </a:p>
          <a:p>
            <a:pPr lvl="1"/>
            <a:r>
              <a:rPr lang="en-GB" dirty="0" smtClean="0"/>
              <a:t>Opportunities that could speed up the process and/or be generated by </a:t>
            </a:r>
            <a:r>
              <a:rPr lang="hr-HR" dirty="0" smtClean="0"/>
              <a:t>transboundary conservation</a:t>
            </a:r>
            <a:endParaRPr lang="en-GB" dirty="0" smtClean="0"/>
          </a:p>
          <a:p>
            <a:pPr lvl="1"/>
            <a:r>
              <a:rPr lang="en-GB" dirty="0" smtClean="0"/>
              <a:t>Risks that could slow the process</a:t>
            </a:r>
          </a:p>
          <a:p>
            <a:r>
              <a:rPr lang="en-GB" sz="1600" dirty="0" smtClean="0"/>
              <a:t>Supplements the stakeholder analysis</a:t>
            </a:r>
          </a:p>
          <a:p>
            <a:r>
              <a:rPr lang="en-GB" sz="1600" dirty="0" smtClean="0"/>
              <a:t>2-3-day workshop</a:t>
            </a:r>
          </a:p>
        </p:txBody>
      </p:sp>
      <p:sp>
        <p:nvSpPr>
          <p:cNvPr id="5" name="Title 4"/>
          <p:cNvSpPr>
            <a:spLocks noGrp="1"/>
          </p:cNvSpPr>
          <p:nvPr>
            <p:ph type="title"/>
          </p:nvPr>
        </p:nvSpPr>
        <p:spPr>
          <a:xfrm>
            <a:off x="1097281" y="48686"/>
            <a:ext cx="8046720" cy="830997"/>
          </a:xfrm>
        </p:spPr>
        <p:txBody>
          <a:bodyPr/>
          <a:lstStyle/>
          <a:p>
            <a:r>
              <a:rPr lang="en-GB" dirty="0" smtClean="0"/>
              <a:t>Diagnostic Tool for Transboundary Conservation Planners</a:t>
            </a:r>
            <a:endParaRPr lang="en-GB"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8964" y="995848"/>
            <a:ext cx="2698685" cy="4046053"/>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119" name="Google Shape;119;p26"/>
          <p:cNvSpPr/>
          <p:nvPr/>
        </p:nvSpPr>
        <p:spPr>
          <a:xfrm>
            <a:off x="690390" y="1196060"/>
            <a:ext cx="7303942" cy="7704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200" b="1" dirty="0" smtClean="0">
                <a:solidFill>
                  <a:schemeClr val="bg1"/>
                </a:solidFill>
                <a:latin typeface="Arial" panose="020B0604020202020204" pitchFamily="34" charset="0"/>
                <a:ea typeface="Times New Roman"/>
                <a:cs typeface="Arial" panose="020B0604020202020204" pitchFamily="34" charset="0"/>
                <a:sym typeface="Times New Roman"/>
              </a:rPr>
              <a:t>Purpose</a:t>
            </a:r>
            <a:endParaRPr sz="22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9" name="Google Shape;122;p26"/>
          <p:cNvSpPr/>
          <p:nvPr/>
        </p:nvSpPr>
        <p:spPr>
          <a:xfrm>
            <a:off x="690389" y="2035692"/>
            <a:ext cx="7303942" cy="677322"/>
          </a:xfrm>
          <a:prstGeom prst="rect">
            <a:avLst/>
          </a:prstGeom>
          <a:solidFill>
            <a:srgbClr val="266957">
              <a:alpha val="69804"/>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smtClean="0">
                <a:solidFill>
                  <a:schemeClr val="bg1"/>
                </a:solidFill>
                <a:latin typeface="Arial" panose="020B0604020202020204" pitchFamily="34" charset="0"/>
                <a:ea typeface="Times New Roman"/>
                <a:cs typeface="Arial" panose="020B0604020202020204" pitchFamily="34" charset="0"/>
                <a:sym typeface="Times New Roman"/>
              </a:rPr>
              <a:t>Build capacity to assess the feasibility of establishing a TBCA</a:t>
            </a:r>
            <a:endParaRPr sz="18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0" name="Google Shape;119;p26"/>
          <p:cNvSpPr/>
          <p:nvPr/>
        </p:nvSpPr>
        <p:spPr>
          <a:xfrm>
            <a:off x="690389" y="2782246"/>
            <a:ext cx="7303942" cy="7704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200" b="1" dirty="0" smtClean="0">
                <a:solidFill>
                  <a:schemeClr val="bg1"/>
                </a:solidFill>
                <a:latin typeface="Arial" panose="020B0604020202020204" pitchFamily="34" charset="0"/>
                <a:ea typeface="Times New Roman"/>
                <a:cs typeface="Arial" panose="020B0604020202020204" pitchFamily="34" charset="0"/>
                <a:sym typeface="Times New Roman"/>
              </a:rPr>
              <a:t>Structure</a:t>
            </a:r>
            <a:endParaRPr sz="22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1" name="Google Shape;120;p26"/>
          <p:cNvSpPr/>
          <p:nvPr/>
        </p:nvSpPr>
        <p:spPr>
          <a:xfrm>
            <a:off x="690389" y="3621878"/>
            <a:ext cx="3552960" cy="677322"/>
          </a:xfrm>
          <a:prstGeom prst="rect">
            <a:avLst/>
          </a:prstGeom>
          <a:solidFill>
            <a:srgbClr val="266957">
              <a:alpha val="69804"/>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smtClean="0">
                <a:solidFill>
                  <a:schemeClr val="bg1"/>
                </a:solidFill>
                <a:latin typeface="Arial" panose="020B0604020202020204" pitchFamily="34" charset="0"/>
                <a:ea typeface="Times New Roman"/>
                <a:cs typeface="Arial" panose="020B0604020202020204" pitchFamily="34" charset="0"/>
                <a:sym typeface="Times New Roman"/>
              </a:rPr>
              <a:t>Introduction to Exercise (10 min)</a:t>
            </a:r>
            <a:endParaRPr sz="18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2" name="Google Shape;120;p26"/>
          <p:cNvSpPr/>
          <p:nvPr/>
        </p:nvSpPr>
        <p:spPr>
          <a:xfrm>
            <a:off x="690389" y="4368432"/>
            <a:ext cx="3552960" cy="677322"/>
          </a:xfrm>
          <a:prstGeom prst="rect">
            <a:avLst/>
          </a:prstGeom>
          <a:solidFill>
            <a:srgbClr val="266957">
              <a:alpha val="69804"/>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smtClean="0">
                <a:solidFill>
                  <a:schemeClr val="bg1"/>
                </a:solidFill>
                <a:latin typeface="Arial" panose="020B0604020202020204" pitchFamily="34" charset="0"/>
                <a:ea typeface="Times New Roman"/>
                <a:cs typeface="Arial" panose="020B0604020202020204" pitchFamily="34" charset="0"/>
                <a:sym typeface="Times New Roman"/>
              </a:rPr>
              <a:t>Individual Work (60 min)</a:t>
            </a:r>
            <a:endParaRPr sz="18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3" name="Google Shape;120;p26"/>
          <p:cNvSpPr/>
          <p:nvPr/>
        </p:nvSpPr>
        <p:spPr>
          <a:xfrm>
            <a:off x="4441371" y="3621878"/>
            <a:ext cx="3552960" cy="677322"/>
          </a:xfrm>
          <a:prstGeom prst="rect">
            <a:avLst/>
          </a:prstGeom>
          <a:solidFill>
            <a:srgbClr val="266957">
              <a:alpha val="69804"/>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smtClean="0">
                <a:solidFill>
                  <a:schemeClr val="bg1"/>
                </a:solidFill>
                <a:latin typeface="Arial" panose="020B0604020202020204" pitchFamily="34" charset="0"/>
                <a:ea typeface="Times New Roman"/>
                <a:cs typeface="Arial" panose="020B0604020202020204" pitchFamily="34" charset="0"/>
                <a:sym typeface="Times New Roman"/>
              </a:rPr>
              <a:t>Group Discussion (30 min)</a:t>
            </a:r>
            <a:endParaRPr sz="18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4" name="Google Shape;120;p26"/>
          <p:cNvSpPr/>
          <p:nvPr/>
        </p:nvSpPr>
        <p:spPr>
          <a:xfrm>
            <a:off x="4441371" y="4368432"/>
            <a:ext cx="3552960" cy="677322"/>
          </a:xfrm>
          <a:prstGeom prst="rect">
            <a:avLst/>
          </a:prstGeom>
          <a:solidFill>
            <a:srgbClr val="266957">
              <a:alpha val="69804"/>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smtClean="0">
                <a:solidFill>
                  <a:schemeClr val="bg1"/>
                </a:solidFill>
                <a:latin typeface="Arial" panose="020B0604020202020204" pitchFamily="34" charset="0"/>
                <a:ea typeface="Times New Roman"/>
                <a:cs typeface="Arial" panose="020B0604020202020204" pitchFamily="34" charset="0"/>
                <a:sym typeface="Times New Roman"/>
              </a:rPr>
              <a:t>Consolidation (5 min)</a:t>
            </a:r>
            <a:endParaRPr sz="18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2" name="Title 1"/>
          <p:cNvSpPr>
            <a:spLocks noGrp="1"/>
          </p:cNvSpPr>
          <p:nvPr>
            <p:ph type="title"/>
          </p:nvPr>
        </p:nvSpPr>
        <p:spPr>
          <a:xfrm>
            <a:off x="1097281" y="48686"/>
            <a:ext cx="8046720" cy="830997"/>
          </a:xfrm>
        </p:spPr>
        <p:txBody>
          <a:bodyPr/>
          <a:lstStyle/>
          <a:p>
            <a:r>
              <a:rPr lang="en-GB" sz="2400" dirty="0" smtClean="0"/>
              <a:t>Practical Exercise 1: Diagnostic Tool for Transboundary Conservation Planners</a:t>
            </a:r>
            <a:endParaRPr lang="en-GB" sz="2400" dirty="0"/>
          </a:p>
        </p:txBody>
      </p:sp>
      <p:pic>
        <p:nvPicPr>
          <p:cNvPr id="17"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extLst>
      <p:ext uri="{BB962C8B-B14F-4D97-AF65-F5344CB8AC3E}">
        <p14:creationId xmlns:p14="http://schemas.microsoft.com/office/powerpoint/2010/main" val="41074257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6" name="Google Shape;121;p26"/>
          <p:cNvSpPr/>
          <p:nvPr/>
        </p:nvSpPr>
        <p:spPr>
          <a:xfrm>
            <a:off x="2058503" y="1281851"/>
            <a:ext cx="5454916" cy="3564893"/>
          </a:xfrm>
          <a:prstGeom prst="rect">
            <a:avLst/>
          </a:prstGeom>
          <a:solidFill>
            <a:srgbClr val="266957">
              <a:alpha val="7999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nSpc>
                <a:spcPct val="115000"/>
              </a:lnSpc>
              <a:buClr>
                <a:schemeClr val="bg1"/>
              </a:buClr>
            </a:pPr>
            <a:r>
              <a:rPr lang="hr-HR" sz="1800" b="1" dirty="0" smtClean="0">
                <a:solidFill>
                  <a:schemeClr val="bg1"/>
                </a:solidFill>
                <a:latin typeface="Arial" panose="020B0604020202020204" pitchFamily="34" charset="0"/>
                <a:ea typeface="Times New Roman"/>
                <a:cs typeface="Arial" panose="020B0604020202020204" pitchFamily="34" charset="0"/>
                <a:sym typeface="Times New Roman"/>
              </a:rPr>
              <a:t>The Case Study</a:t>
            </a:r>
          </a:p>
          <a:p>
            <a:pPr marL="285750" indent="-285750">
              <a:lnSpc>
                <a:spcPct val="115000"/>
              </a:lnSpc>
              <a:buClr>
                <a:schemeClr val="bg1"/>
              </a:buClr>
              <a:buFont typeface="Arial" panose="020B0604020202020204" pitchFamily="34" charset="0"/>
              <a:buChar char="•"/>
            </a:pPr>
            <a:endParaRPr lang="en-US" sz="1800" b="1" dirty="0">
              <a:solidFill>
                <a:schemeClr val="bg1"/>
              </a:solidFill>
              <a:latin typeface="Arial" panose="020B0604020202020204" pitchFamily="34" charset="0"/>
              <a:ea typeface="Times New Roman"/>
              <a:cs typeface="Arial" panose="020B0604020202020204" pitchFamily="34" charset="0"/>
              <a:sym typeface="Times New Roman"/>
            </a:endParaRPr>
          </a:p>
          <a:p>
            <a:pPr marL="365760" indent="-228600">
              <a:lnSpc>
                <a:spcPct val="115000"/>
              </a:lnSpc>
              <a:buClr>
                <a:schemeClr val="bg1"/>
              </a:buClr>
              <a:buFont typeface="Arial" panose="020B0604020202020204" pitchFamily="34" charset="0"/>
              <a:buChar char="•"/>
            </a:pPr>
            <a:r>
              <a:rPr lang="hr-HR" sz="1800" dirty="0">
                <a:solidFill>
                  <a:schemeClr val="bg1"/>
                </a:solidFill>
                <a:latin typeface="Arial" panose="020B0604020202020204" pitchFamily="34" charset="0"/>
                <a:ea typeface="Times New Roman"/>
                <a:cs typeface="Arial" panose="020B0604020202020204" pitchFamily="34" charset="0"/>
                <a:sym typeface="Times New Roman"/>
              </a:rPr>
              <a:t>Geographical location of the area</a:t>
            </a:r>
          </a:p>
          <a:p>
            <a:pPr marL="365760" indent="-228600">
              <a:lnSpc>
                <a:spcPct val="115000"/>
              </a:lnSpc>
              <a:buClr>
                <a:schemeClr val="bg1"/>
              </a:buClr>
              <a:buFont typeface="Arial" panose="020B0604020202020204" pitchFamily="34" charset="0"/>
              <a:buChar char="•"/>
            </a:pPr>
            <a:r>
              <a:rPr lang="hr-HR" sz="1800" dirty="0">
                <a:solidFill>
                  <a:schemeClr val="bg1"/>
                </a:solidFill>
                <a:latin typeface="Arial" panose="020B0604020202020204" pitchFamily="34" charset="0"/>
                <a:ea typeface="Times New Roman"/>
                <a:cs typeface="Arial" panose="020B0604020202020204" pitchFamily="34" charset="0"/>
                <a:sym typeface="Times New Roman"/>
              </a:rPr>
              <a:t>Size/boundaries of the area</a:t>
            </a:r>
          </a:p>
          <a:p>
            <a:pPr marL="365760" indent="-228600">
              <a:lnSpc>
                <a:spcPct val="115000"/>
              </a:lnSpc>
              <a:buClr>
                <a:schemeClr val="bg1"/>
              </a:buClr>
              <a:buFont typeface="Arial" panose="020B0604020202020204" pitchFamily="34" charset="0"/>
              <a:buChar char="•"/>
            </a:pPr>
            <a:r>
              <a:rPr lang="hr-HR" sz="1800" dirty="0">
                <a:solidFill>
                  <a:schemeClr val="bg1"/>
                </a:solidFill>
                <a:latin typeface="Arial" panose="020B0604020202020204" pitchFamily="34" charset="0"/>
                <a:ea typeface="Times New Roman"/>
                <a:cs typeface="Arial" panose="020B0604020202020204" pitchFamily="34" charset="0"/>
                <a:sym typeface="Times New Roman"/>
              </a:rPr>
              <a:t>Natural values</a:t>
            </a:r>
          </a:p>
          <a:p>
            <a:pPr marL="365760" indent="-228600">
              <a:lnSpc>
                <a:spcPct val="115000"/>
              </a:lnSpc>
              <a:buClr>
                <a:schemeClr val="bg1"/>
              </a:buClr>
              <a:buFont typeface="Arial" panose="020B0604020202020204" pitchFamily="34" charset="0"/>
              <a:buChar char="•"/>
            </a:pPr>
            <a:r>
              <a:rPr lang="hr-HR" sz="1800" dirty="0">
                <a:solidFill>
                  <a:schemeClr val="bg1"/>
                </a:solidFill>
                <a:latin typeface="Arial" panose="020B0604020202020204" pitchFamily="34" charset="0"/>
                <a:ea typeface="Times New Roman"/>
                <a:cs typeface="Arial" panose="020B0604020202020204" pitchFamily="34" charset="0"/>
                <a:sym typeface="Times New Roman"/>
              </a:rPr>
              <a:t>Cultural values</a:t>
            </a:r>
          </a:p>
          <a:p>
            <a:pPr marL="365760" indent="-228600">
              <a:lnSpc>
                <a:spcPct val="115000"/>
              </a:lnSpc>
              <a:buClr>
                <a:schemeClr val="bg1"/>
              </a:buClr>
              <a:buFont typeface="Arial" panose="020B0604020202020204" pitchFamily="34" charset="0"/>
              <a:buChar char="•"/>
            </a:pPr>
            <a:r>
              <a:rPr lang="hr-HR" sz="1800" dirty="0">
                <a:solidFill>
                  <a:schemeClr val="bg1"/>
                </a:solidFill>
                <a:latin typeface="Arial" panose="020B0604020202020204" pitchFamily="34" charset="0"/>
                <a:ea typeface="Times New Roman"/>
                <a:cs typeface="Arial" panose="020B0604020202020204" pitchFamily="34" charset="0"/>
                <a:sym typeface="Times New Roman"/>
              </a:rPr>
              <a:t>Opportunities for transboundary cooperation</a:t>
            </a:r>
          </a:p>
          <a:p>
            <a:pPr marL="365760" indent="-228600">
              <a:lnSpc>
                <a:spcPct val="115000"/>
              </a:lnSpc>
              <a:buClr>
                <a:schemeClr val="bg1"/>
              </a:buClr>
              <a:buFont typeface="Arial" panose="020B0604020202020204" pitchFamily="34" charset="0"/>
              <a:buChar char="•"/>
            </a:pPr>
            <a:r>
              <a:rPr lang="hr-HR" sz="1800" dirty="0">
                <a:solidFill>
                  <a:schemeClr val="bg1"/>
                </a:solidFill>
                <a:latin typeface="Arial" panose="020B0604020202020204" pitchFamily="34" charset="0"/>
                <a:ea typeface="Times New Roman"/>
                <a:cs typeface="Arial" panose="020B0604020202020204" pitchFamily="34" charset="0"/>
                <a:sym typeface="Times New Roman"/>
              </a:rPr>
              <a:t>Description and roles of main stakeholders</a:t>
            </a:r>
          </a:p>
        </p:txBody>
      </p:sp>
      <p:sp>
        <p:nvSpPr>
          <p:cNvPr id="2" name="Title 1"/>
          <p:cNvSpPr>
            <a:spLocks noGrp="1"/>
          </p:cNvSpPr>
          <p:nvPr>
            <p:ph type="title"/>
          </p:nvPr>
        </p:nvSpPr>
        <p:spPr>
          <a:xfrm>
            <a:off x="1097281" y="48686"/>
            <a:ext cx="8046720" cy="830997"/>
          </a:xfrm>
        </p:spPr>
        <p:txBody>
          <a:bodyPr/>
          <a:lstStyle/>
          <a:p>
            <a:r>
              <a:rPr lang="en-GB" sz="2400" dirty="0" smtClean="0"/>
              <a:t>Practical Exercise 1: Diagnostic Tool for Transboundary Conservation Planners</a:t>
            </a:r>
            <a:endParaRPr lang="en-GB" sz="2400" dirty="0"/>
          </a:p>
        </p:txBody>
      </p:sp>
      <p:pic>
        <p:nvPicPr>
          <p:cNvPr id="7"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extLst>
      <p:ext uri="{BB962C8B-B14F-4D97-AF65-F5344CB8AC3E}">
        <p14:creationId xmlns:p14="http://schemas.microsoft.com/office/powerpoint/2010/main" val="4085707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129" name="Google Shape;129;p27"/>
          <p:cNvSpPr/>
          <p:nvPr/>
        </p:nvSpPr>
        <p:spPr>
          <a:xfrm>
            <a:off x="187472" y="1731632"/>
            <a:ext cx="4686278" cy="445994"/>
          </a:xfrm>
          <a:prstGeom prst="rect">
            <a:avLst/>
          </a:prstGeom>
          <a:solidFill>
            <a:srgbClr val="266957">
              <a:alpha val="8500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lvl="0"/>
            <a:r>
              <a:rPr lang="en" sz="1600" dirty="0" smtClean="0">
                <a:solidFill>
                  <a:schemeClr val="bg1"/>
                </a:solidFill>
                <a:latin typeface="Arial" panose="020B0604020202020204" pitchFamily="34" charset="0"/>
                <a:ea typeface="Times New Roman"/>
                <a:cs typeface="Arial" panose="020B0604020202020204" pitchFamily="34" charset="0"/>
                <a:sym typeface="Times New Roman"/>
              </a:rPr>
              <a:t>1. Familiarize yourself with the </a:t>
            </a:r>
            <a:r>
              <a:rPr lang="en-GB" sz="1600" dirty="0">
                <a:solidFill>
                  <a:schemeClr val="bg1"/>
                </a:solidFill>
                <a:latin typeface="Arial" panose="020B0604020202020204" pitchFamily="34" charset="0"/>
                <a:cs typeface="Arial" panose="020B0604020202020204" pitchFamily="34" charset="0"/>
              </a:rPr>
              <a:t>Diagnostic</a:t>
            </a:r>
            <a:r>
              <a:rPr lang="en" sz="1600" dirty="0" smtClean="0">
                <a:solidFill>
                  <a:schemeClr val="bg1"/>
                </a:solidFill>
                <a:latin typeface="Arial" panose="020B0604020202020204" pitchFamily="34" charset="0"/>
                <a:ea typeface="Times New Roman"/>
                <a:cs typeface="Arial" panose="020B0604020202020204" pitchFamily="34" charset="0"/>
                <a:sym typeface="Times New Roman"/>
              </a:rPr>
              <a:t> tool</a:t>
            </a:r>
            <a:endParaRPr sz="16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31" name="Google Shape;131;p27"/>
          <p:cNvSpPr/>
          <p:nvPr/>
        </p:nvSpPr>
        <p:spPr>
          <a:xfrm>
            <a:off x="187474" y="2269067"/>
            <a:ext cx="4686277" cy="2741845"/>
          </a:xfrm>
          <a:prstGeom prst="rect">
            <a:avLst/>
          </a:prstGeom>
          <a:solidFill>
            <a:schemeClr val="bg1">
              <a:alpha val="85000"/>
            </a:schemeClr>
          </a:solidFill>
          <a:ln w="28575" cap="flat" cmpd="sng">
            <a:noFill/>
            <a:prstDash val="solid"/>
            <a:round/>
            <a:headEnd type="none" w="sm" len="sm"/>
            <a:tailEnd type="none" w="sm" len="sm"/>
          </a:ln>
        </p:spPr>
        <p:txBody>
          <a:bodyPr spcFirstLastPara="1" wrap="square" lIns="91425" tIns="91425" rIns="91425" bIns="91425" anchor="ctr" anchorCtr="0">
            <a:noAutofit/>
          </a:bodyPr>
          <a:lstStyle/>
          <a:p>
            <a:pPr marL="285750" lvl="0" indent="-285750" rtl="0">
              <a:spcBef>
                <a:spcPts val="0"/>
              </a:spcBef>
              <a:spcAft>
                <a:spcPts val="600"/>
              </a:spcAft>
              <a:buFont typeface="Arial" panose="020B0604020202020204" pitchFamily="34" charset="0"/>
              <a:buChar char="•"/>
            </a:pPr>
            <a:r>
              <a:rPr lang="en-US" dirty="0" smtClean="0">
                <a:latin typeface="Arial" panose="020B0604020202020204" pitchFamily="34" charset="0"/>
                <a:ea typeface="Times New Roman"/>
                <a:cs typeface="Arial" panose="020B0604020202020204" pitchFamily="34" charset="0"/>
                <a:sym typeface="Times New Roman"/>
              </a:rPr>
              <a:t>Open the excel spreadsheet and familiarize yourself with the five sheets that form an integral part of the </a:t>
            </a:r>
            <a:r>
              <a:rPr lang="hr-HR" dirty="0" smtClean="0">
                <a:latin typeface="Arial" panose="020B0604020202020204" pitchFamily="34" charset="0"/>
                <a:ea typeface="Times New Roman"/>
                <a:cs typeface="Arial" panose="020B0604020202020204" pitchFamily="34" charset="0"/>
                <a:sym typeface="Times New Roman"/>
              </a:rPr>
              <a:t>Diagnostic</a:t>
            </a:r>
            <a:r>
              <a:rPr lang="en-US" dirty="0" smtClean="0">
                <a:latin typeface="Arial" panose="020B0604020202020204" pitchFamily="34" charset="0"/>
                <a:ea typeface="Times New Roman"/>
                <a:cs typeface="Arial" panose="020B0604020202020204" pitchFamily="34" charset="0"/>
                <a:sym typeface="Times New Roman"/>
              </a:rPr>
              <a:t> tool</a:t>
            </a:r>
          </a:p>
          <a:p>
            <a:pPr marL="285750" lvl="0" indent="-285750" rtl="0">
              <a:spcBef>
                <a:spcPts val="0"/>
              </a:spcBef>
              <a:spcAft>
                <a:spcPts val="600"/>
              </a:spcAft>
              <a:buFont typeface="Arial" panose="020B0604020202020204" pitchFamily="34" charset="0"/>
              <a:buChar char="•"/>
            </a:pPr>
            <a:r>
              <a:rPr lang="en-US" dirty="0" smtClean="0">
                <a:latin typeface="Arial" panose="020B0604020202020204" pitchFamily="34" charset="0"/>
                <a:ea typeface="Times New Roman"/>
                <a:cs typeface="Arial" panose="020B0604020202020204" pitchFamily="34" charset="0"/>
                <a:sym typeface="Times New Roman"/>
              </a:rPr>
              <a:t>Read the “Introduction and instructions”</a:t>
            </a:r>
          </a:p>
          <a:p>
            <a:pPr marL="285750" indent="-285750">
              <a:spcAft>
                <a:spcPts val="600"/>
              </a:spcAft>
              <a:buFont typeface="Arial" panose="020B0604020202020204" pitchFamily="34" charset="0"/>
              <a:buChar char="•"/>
            </a:pPr>
            <a:r>
              <a:rPr lang="en-US" dirty="0" smtClean="0">
                <a:latin typeface="Arial" panose="020B0604020202020204" pitchFamily="34" charset="0"/>
                <a:ea typeface="Times New Roman"/>
                <a:cs typeface="Arial" panose="020B0604020202020204" pitchFamily="34" charset="0"/>
                <a:sym typeface="Times New Roman"/>
              </a:rPr>
              <a:t>Check how the “Report” looks before completing the unanswered questions</a:t>
            </a:r>
            <a:r>
              <a:rPr lang="hr-HR" dirty="0" smtClean="0">
                <a:latin typeface="Arial" panose="020B0604020202020204" pitchFamily="34" charset="0"/>
                <a:ea typeface="Times New Roman"/>
                <a:cs typeface="Arial" panose="020B0604020202020204" pitchFamily="34" charset="0"/>
                <a:sym typeface="Times New Roman"/>
              </a:rPr>
              <a:t>; </a:t>
            </a:r>
            <a:r>
              <a:rPr lang="en-US" dirty="0" smtClean="0">
                <a:latin typeface="Arial" panose="020B0604020202020204" pitchFamily="34" charset="0"/>
                <a:ea typeface="Times New Roman"/>
                <a:cs typeface="Arial" panose="020B0604020202020204" pitchFamily="34" charset="0"/>
                <a:sym typeface="Times New Roman"/>
              </a:rPr>
              <a:t>pay attention to the missing text</a:t>
            </a:r>
            <a:r>
              <a:rPr lang="hr-HR" dirty="0" smtClean="0">
                <a:latin typeface="Arial" panose="020B0604020202020204" pitchFamily="34" charset="0"/>
                <a:ea typeface="Times New Roman"/>
                <a:cs typeface="Arial" panose="020B0604020202020204" pitchFamily="34" charset="0"/>
                <a:sym typeface="Times New Roman"/>
              </a:rPr>
              <a:t> in the introductory part, </a:t>
            </a:r>
            <a:r>
              <a:rPr lang="en-GB" dirty="0" smtClean="0">
                <a:latin typeface="Arial" panose="020B0604020202020204" pitchFamily="34" charset="0"/>
                <a:cs typeface="Arial" panose="020B0604020202020204" pitchFamily="34" charset="0"/>
              </a:rPr>
              <a:t>part </a:t>
            </a:r>
            <a:r>
              <a:rPr lang="en-GB" dirty="0">
                <a:latin typeface="Arial" panose="020B0604020202020204" pitchFamily="34" charset="0"/>
                <a:cs typeface="Arial" panose="020B0604020202020204" pitchFamily="34" charset="0"/>
              </a:rPr>
              <a:t>1 (“Compelling reason for transboundary conservation”), and part 2 (“Stakeholders</a:t>
            </a:r>
            <a:r>
              <a:rPr lang="en-GB" dirty="0" smtClean="0">
                <a:latin typeface="Arial" panose="020B0604020202020204" pitchFamily="34" charset="0"/>
                <a:cs typeface="Arial" panose="020B0604020202020204" pitchFamily="34" charset="0"/>
              </a:rPr>
              <a:t>”)</a:t>
            </a:r>
            <a:endParaRPr lang="en-US" dirty="0" smtClean="0">
              <a:latin typeface="Arial" panose="020B0604020202020204" pitchFamily="34" charset="0"/>
              <a:ea typeface="Times New Roman"/>
              <a:cs typeface="Arial" panose="020B0604020202020204" pitchFamily="34" charset="0"/>
              <a:sym typeface="Times New Roman"/>
            </a:endParaRPr>
          </a:p>
          <a:p>
            <a:pPr marL="285750" lvl="0" indent="-285750" rtl="0">
              <a:spcBef>
                <a:spcPts val="0"/>
              </a:spcBef>
              <a:spcAft>
                <a:spcPts val="600"/>
              </a:spcAft>
              <a:buFont typeface="Arial" panose="020B0604020202020204" pitchFamily="34" charset="0"/>
              <a:buChar char="•"/>
            </a:pPr>
            <a:r>
              <a:rPr lang="en-US" dirty="0" smtClean="0">
                <a:latin typeface="Arial" panose="020B0604020202020204" pitchFamily="34" charset="0"/>
                <a:ea typeface="Times New Roman"/>
                <a:cs typeface="Arial" panose="020B0604020202020204" pitchFamily="34" charset="0"/>
                <a:sym typeface="Times New Roman"/>
              </a:rPr>
              <a:t>Browse through the </a:t>
            </a:r>
            <a:r>
              <a:rPr lang="hr-HR" dirty="0" smtClean="0">
                <a:latin typeface="Arial" panose="020B0604020202020204" pitchFamily="34" charset="0"/>
                <a:ea typeface="Times New Roman"/>
                <a:cs typeface="Arial" panose="020B0604020202020204" pitchFamily="34" charset="0"/>
                <a:sym typeface="Times New Roman"/>
              </a:rPr>
              <a:t>question </a:t>
            </a:r>
            <a:r>
              <a:rPr lang="en-US" dirty="0" smtClean="0">
                <a:latin typeface="Arial" panose="020B0604020202020204" pitchFamily="34" charset="0"/>
                <a:ea typeface="Times New Roman"/>
                <a:cs typeface="Arial" panose="020B0604020202020204" pitchFamily="34" charset="0"/>
                <a:sym typeface="Times New Roman"/>
              </a:rPr>
              <a:t>in the “Questionnaire” section of the tool</a:t>
            </a:r>
          </a:p>
        </p:txBody>
      </p:sp>
      <p:sp>
        <p:nvSpPr>
          <p:cNvPr id="134" name="Google Shape;134;p27"/>
          <p:cNvSpPr/>
          <p:nvPr/>
        </p:nvSpPr>
        <p:spPr>
          <a:xfrm>
            <a:off x="5001764" y="1731632"/>
            <a:ext cx="3887080" cy="445993"/>
          </a:xfrm>
          <a:prstGeom prst="rect">
            <a:avLst/>
          </a:prstGeom>
          <a:solidFill>
            <a:srgbClr val="266957">
              <a:alpha val="8500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 sz="1600" dirty="0" smtClean="0">
                <a:solidFill>
                  <a:schemeClr val="bg1"/>
                </a:solidFill>
                <a:latin typeface="Arial" panose="020B0604020202020204" pitchFamily="34" charset="0"/>
                <a:ea typeface="Times New Roman"/>
                <a:cs typeface="Arial" panose="020B0604020202020204" pitchFamily="34" charset="0"/>
                <a:sym typeface="Times New Roman"/>
              </a:rPr>
              <a:t>2. Read Annex A – Case Study</a:t>
            </a:r>
            <a:endParaRPr sz="16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37" name="Google Shape;137;p27"/>
          <p:cNvSpPr/>
          <p:nvPr/>
        </p:nvSpPr>
        <p:spPr>
          <a:xfrm>
            <a:off x="5001764" y="2295981"/>
            <a:ext cx="3887081" cy="521476"/>
          </a:xfrm>
          <a:prstGeom prst="rect">
            <a:avLst/>
          </a:prstGeom>
          <a:solidFill>
            <a:schemeClr val="bg1">
              <a:alpha val="85000"/>
            </a:schemeClr>
          </a:solidFill>
          <a:ln w="28575" cap="flat" cmpd="sng">
            <a:noFill/>
            <a:prstDash val="solid"/>
            <a:round/>
            <a:headEnd type="none" w="sm" len="sm"/>
            <a:tailEnd type="none" w="sm" len="sm"/>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dirty="0" smtClean="0">
                <a:latin typeface="Arial" panose="020B0604020202020204" pitchFamily="34" charset="0"/>
                <a:ea typeface="Times New Roman"/>
                <a:cs typeface="Arial" panose="020B0604020202020204" pitchFamily="34" charset="0"/>
                <a:sym typeface="Times New Roman"/>
              </a:rPr>
              <a:t>Carefully read the prepared case study</a:t>
            </a:r>
            <a:endParaRPr dirty="0" smtClean="0">
              <a:latin typeface="Arial" panose="020B0604020202020204" pitchFamily="34" charset="0"/>
              <a:ea typeface="Times New Roman"/>
              <a:cs typeface="Arial" panose="020B0604020202020204" pitchFamily="34" charset="0"/>
              <a:sym typeface="Times New Roman"/>
            </a:endParaRPr>
          </a:p>
          <a:p>
            <a:pPr marL="0" lvl="0" indent="0" algn="ctr" rtl="0">
              <a:spcBef>
                <a:spcPts val="0"/>
              </a:spcBef>
              <a:spcAft>
                <a:spcPts val="0"/>
              </a:spcAft>
              <a:buNone/>
            </a:pPr>
            <a:endParaRPr dirty="0">
              <a:latin typeface="Arial" panose="020B0604020202020204" pitchFamily="34" charset="0"/>
              <a:ea typeface="Times New Roman"/>
              <a:cs typeface="Arial" panose="020B0604020202020204" pitchFamily="34" charset="0"/>
              <a:sym typeface="Times New Roman"/>
            </a:endParaRPr>
          </a:p>
        </p:txBody>
      </p:sp>
      <p:sp>
        <p:nvSpPr>
          <p:cNvPr id="13" name="Google Shape;132;p27"/>
          <p:cNvSpPr/>
          <p:nvPr/>
        </p:nvSpPr>
        <p:spPr>
          <a:xfrm>
            <a:off x="5001765" y="3385356"/>
            <a:ext cx="3887081" cy="1625556"/>
          </a:xfrm>
          <a:prstGeom prst="rect">
            <a:avLst/>
          </a:prstGeom>
          <a:solidFill>
            <a:schemeClr val="bg1">
              <a:alpha val="85000"/>
            </a:schemeClr>
          </a:solidFill>
          <a:ln w="28575" cap="flat" cmpd="sng">
            <a:noFill/>
            <a:prstDash val="solid"/>
            <a:round/>
            <a:headEnd type="none" w="sm" len="sm"/>
            <a:tailEnd type="none" w="sm" len="sm"/>
          </a:ln>
        </p:spPr>
        <p:txBody>
          <a:bodyPr spcFirstLastPara="1" wrap="square" lIns="91425" tIns="91425" rIns="91425" bIns="91425" anchor="t" anchorCtr="0">
            <a:noAutofit/>
          </a:bodyPr>
          <a:lstStyle/>
          <a:p>
            <a:pPr marL="285750" indent="-285750">
              <a:spcAft>
                <a:spcPts val="600"/>
              </a:spcAft>
              <a:buFont typeface="Arial" panose="020B0604020202020204" pitchFamily="34" charset="0"/>
              <a:buChar char="•"/>
            </a:pPr>
            <a:r>
              <a:rPr lang="en-US" dirty="0" smtClean="0">
                <a:latin typeface="Arial" panose="020B0604020202020204" pitchFamily="34" charset="0"/>
                <a:ea typeface="Times New Roman"/>
                <a:cs typeface="Arial" panose="020B0604020202020204" pitchFamily="34" charset="0"/>
                <a:sym typeface="Times New Roman"/>
              </a:rPr>
              <a:t>Focus on unanswered questions in </a:t>
            </a:r>
            <a:r>
              <a:rPr lang="hr-HR" dirty="0" smtClean="0">
                <a:latin typeface="Arial" panose="020B0604020202020204" pitchFamily="34" charset="0"/>
                <a:ea typeface="Times New Roman"/>
                <a:cs typeface="Arial" panose="020B0604020202020204" pitchFamily="34" charset="0"/>
                <a:sym typeface="Times New Roman"/>
              </a:rPr>
              <a:t>the </a:t>
            </a:r>
            <a:r>
              <a:rPr lang="en-US" dirty="0" smtClean="0">
                <a:latin typeface="Arial" panose="020B0604020202020204" pitchFamily="34" charset="0"/>
                <a:ea typeface="Times New Roman"/>
                <a:cs typeface="Arial" panose="020B0604020202020204" pitchFamily="34" charset="0"/>
                <a:sym typeface="Times New Roman"/>
              </a:rPr>
              <a:t>“Questionnaire” section: questions </a:t>
            </a:r>
            <a:r>
              <a:rPr lang="en-GB" dirty="0" smtClean="0">
                <a:latin typeface="Arial" panose="020B0604020202020204" pitchFamily="34" charset="0"/>
                <a:cs typeface="Arial" panose="020B0604020202020204" pitchFamily="34" charset="0"/>
              </a:rPr>
              <a:t>3</a:t>
            </a:r>
            <a:r>
              <a:rPr lang="hr-HR" dirty="0" smtClean="0">
                <a:latin typeface="Arial" panose="020B0604020202020204" pitchFamily="34" charset="0"/>
                <a:cs typeface="Arial" panose="020B0604020202020204" pitchFamily="34" charset="0"/>
              </a:rPr>
              <a:t>b</a:t>
            </a:r>
            <a:r>
              <a:rPr lang="en-GB" dirty="0" smtClean="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7-11, 19a, </a:t>
            </a:r>
            <a:r>
              <a:rPr lang="en-GB" dirty="0" smtClean="0">
                <a:latin typeface="Arial" panose="020B0604020202020204" pitchFamily="34" charset="0"/>
                <a:cs typeface="Arial" panose="020B0604020202020204" pitchFamily="34" charset="0"/>
              </a:rPr>
              <a:t>20-2</a:t>
            </a:r>
            <a:r>
              <a:rPr lang="hr-HR" dirty="0" smtClean="0">
                <a:latin typeface="Arial" panose="020B0604020202020204" pitchFamily="34" charset="0"/>
                <a:cs typeface="Arial" panose="020B0604020202020204" pitchFamily="34" charset="0"/>
              </a:rPr>
              <a:t>6</a:t>
            </a:r>
            <a:r>
              <a:rPr lang="en-GB" dirty="0" smtClean="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30, 32, </a:t>
            </a:r>
            <a:r>
              <a:rPr lang="en-GB" dirty="0" smtClean="0">
                <a:latin typeface="Arial" panose="020B0604020202020204" pitchFamily="34" charset="0"/>
                <a:cs typeface="Arial" panose="020B0604020202020204" pitchFamily="34" charset="0"/>
              </a:rPr>
              <a:t>35</a:t>
            </a:r>
            <a:r>
              <a:rPr lang="en-GB" dirty="0">
                <a:latin typeface="Arial" panose="020B0604020202020204" pitchFamily="34" charset="0"/>
                <a:cs typeface="Arial" panose="020B0604020202020204" pitchFamily="34" charset="0"/>
              </a:rPr>
              <a:t>, 46-49</a:t>
            </a:r>
            <a:endParaRPr lang="hr-HR" dirty="0">
              <a:latin typeface="Arial" panose="020B0604020202020204" pitchFamily="34" charset="0"/>
              <a:cs typeface="Arial" panose="020B0604020202020204" pitchFamily="34" charset="0"/>
            </a:endParaRPr>
          </a:p>
          <a:p>
            <a:pPr marL="285750" lvl="0" indent="-285750" rtl="0">
              <a:spcBef>
                <a:spcPts val="0"/>
              </a:spcBef>
              <a:spcAft>
                <a:spcPts val="600"/>
              </a:spcAft>
              <a:buFont typeface="Arial" panose="020B0604020202020204" pitchFamily="34" charset="0"/>
              <a:buChar char="•"/>
            </a:pPr>
            <a:r>
              <a:rPr lang="en-US" dirty="0" smtClean="0">
                <a:latin typeface="Arial" panose="020B0604020202020204" pitchFamily="34" charset="0"/>
                <a:ea typeface="Times New Roman"/>
                <a:cs typeface="Arial" panose="020B0604020202020204" pitchFamily="34" charset="0"/>
                <a:sym typeface="Times New Roman"/>
              </a:rPr>
              <a:t>Check the final report that has been generated automatically</a:t>
            </a:r>
            <a:endParaRPr dirty="0">
              <a:latin typeface="Arial" panose="020B0604020202020204" pitchFamily="34" charset="0"/>
              <a:ea typeface="Times New Roman"/>
              <a:cs typeface="Arial" panose="020B0604020202020204" pitchFamily="34" charset="0"/>
              <a:sym typeface="Times New Roman"/>
            </a:endParaRPr>
          </a:p>
        </p:txBody>
      </p:sp>
      <p:sp>
        <p:nvSpPr>
          <p:cNvPr id="15" name="Google Shape;134;p27"/>
          <p:cNvSpPr/>
          <p:nvPr/>
        </p:nvSpPr>
        <p:spPr>
          <a:xfrm>
            <a:off x="5001764" y="2878410"/>
            <a:ext cx="3887080" cy="445993"/>
          </a:xfrm>
          <a:prstGeom prst="rect">
            <a:avLst/>
          </a:prstGeom>
          <a:solidFill>
            <a:srgbClr val="266957">
              <a:alpha val="8500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 sz="1600" dirty="0" smtClean="0">
                <a:solidFill>
                  <a:schemeClr val="bg1"/>
                </a:solidFill>
                <a:latin typeface="Arial" panose="020B0604020202020204" pitchFamily="34" charset="0"/>
                <a:ea typeface="Times New Roman"/>
                <a:cs typeface="Arial" panose="020B0604020202020204" pitchFamily="34" charset="0"/>
                <a:sym typeface="Times New Roman"/>
              </a:rPr>
              <a:t>3. Complete the </a:t>
            </a:r>
            <a:r>
              <a:rPr lang="hr-HR" sz="1600" dirty="0" smtClean="0">
                <a:solidFill>
                  <a:schemeClr val="bg1"/>
                </a:solidFill>
                <a:latin typeface="Arial" panose="020B0604020202020204" pitchFamily="34" charset="0"/>
                <a:ea typeface="Times New Roman"/>
                <a:cs typeface="Arial" panose="020B0604020202020204" pitchFamily="34" charset="0"/>
                <a:sym typeface="Times New Roman"/>
              </a:rPr>
              <a:t>Diagnostic</a:t>
            </a:r>
            <a:r>
              <a:rPr lang="en" sz="1600" dirty="0" smtClean="0">
                <a:solidFill>
                  <a:schemeClr val="bg1"/>
                </a:solidFill>
                <a:latin typeface="Arial" panose="020B0604020202020204" pitchFamily="34" charset="0"/>
                <a:ea typeface="Times New Roman"/>
                <a:cs typeface="Arial" panose="020B0604020202020204" pitchFamily="34" charset="0"/>
                <a:sym typeface="Times New Roman"/>
              </a:rPr>
              <a:t> tool</a:t>
            </a:r>
            <a:endParaRPr sz="16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30" name="Google Shape;130;p27"/>
          <p:cNvSpPr/>
          <p:nvPr/>
        </p:nvSpPr>
        <p:spPr>
          <a:xfrm>
            <a:off x="187473" y="1103116"/>
            <a:ext cx="8701500" cy="5466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hr-HR" sz="2200" b="1" dirty="0" smtClean="0">
                <a:solidFill>
                  <a:schemeClr val="bg1"/>
                </a:solidFill>
                <a:latin typeface="Arial" panose="020B0604020202020204" pitchFamily="34" charset="0"/>
                <a:ea typeface="Times New Roman"/>
                <a:cs typeface="Arial" panose="020B0604020202020204" pitchFamily="34" charset="0"/>
                <a:sym typeface="Times New Roman"/>
              </a:rPr>
              <a:t>Small Group </a:t>
            </a:r>
            <a:r>
              <a:rPr lang="en" sz="2200" b="1" dirty="0" smtClean="0">
                <a:solidFill>
                  <a:schemeClr val="bg1"/>
                </a:solidFill>
                <a:latin typeface="Arial" panose="020B0604020202020204" pitchFamily="34" charset="0"/>
                <a:ea typeface="Times New Roman"/>
                <a:cs typeface="Arial" panose="020B0604020202020204" pitchFamily="34" charset="0"/>
                <a:sym typeface="Times New Roman"/>
              </a:rPr>
              <a:t>Work</a:t>
            </a:r>
            <a:endParaRPr sz="22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2" name="Title 1"/>
          <p:cNvSpPr>
            <a:spLocks noGrp="1"/>
          </p:cNvSpPr>
          <p:nvPr>
            <p:ph type="title"/>
          </p:nvPr>
        </p:nvSpPr>
        <p:spPr>
          <a:xfrm>
            <a:off x="1097281" y="48686"/>
            <a:ext cx="8046720" cy="830997"/>
          </a:xfrm>
        </p:spPr>
        <p:txBody>
          <a:bodyPr/>
          <a:lstStyle/>
          <a:p>
            <a:r>
              <a:rPr lang="en-GB" sz="2400" dirty="0" smtClean="0"/>
              <a:t>Practical Exercise 1: Diagnostic Tool for Transboundary Conservation Planners</a:t>
            </a:r>
            <a:endParaRPr lang="en-GB" sz="2400" dirty="0"/>
          </a:p>
        </p:txBody>
      </p:sp>
      <p:pic>
        <p:nvPicPr>
          <p:cNvPr id="12"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extLst>
      <p:ext uri="{BB962C8B-B14F-4D97-AF65-F5344CB8AC3E}">
        <p14:creationId xmlns:p14="http://schemas.microsoft.com/office/powerpoint/2010/main" val="30819216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pic>
        <p:nvPicPr>
          <p:cNvPr id="15" name="Picture 1" descr="Module 2 Exercise 2 Nzuri Republic.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4000" y="884870"/>
            <a:ext cx="7339280" cy="407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97281" y="180344"/>
            <a:ext cx="8046720" cy="461665"/>
          </a:xfrm>
        </p:spPr>
        <p:txBody>
          <a:bodyPr/>
          <a:lstStyle/>
          <a:p>
            <a:r>
              <a:rPr lang="en-GB" sz="2400" dirty="0">
                <a:ea typeface="Times New Roman"/>
                <a:cs typeface="Arial" panose="020B0604020202020204" pitchFamily="34" charset="0"/>
                <a:sym typeface="Times New Roman"/>
              </a:rPr>
              <a:t>Practical Exercise 2: Stakeholder </a:t>
            </a:r>
            <a:r>
              <a:rPr lang="en-GB" sz="2400" dirty="0" smtClean="0">
                <a:ea typeface="Times New Roman"/>
                <a:cs typeface="Arial" panose="020B0604020202020204" pitchFamily="34" charset="0"/>
                <a:sym typeface="Times New Roman"/>
              </a:rPr>
              <a:t>Mapping</a:t>
            </a:r>
            <a:endParaRPr lang="en-GB" sz="2400" dirty="0"/>
          </a:p>
        </p:txBody>
      </p:sp>
      <p:pic>
        <p:nvPicPr>
          <p:cNvPr id="7" name="Google Shape;109;p25"/>
          <p:cNvPicPr preferRelativeResize="0"/>
          <p:nvPr/>
        </p:nvPicPr>
        <p:blipFill>
          <a:blip r:embed="rId5">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extLst>
      <p:ext uri="{BB962C8B-B14F-4D97-AF65-F5344CB8AC3E}">
        <p14:creationId xmlns:p14="http://schemas.microsoft.com/office/powerpoint/2010/main" val="24071683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2" name="Title 1"/>
          <p:cNvSpPr>
            <a:spLocks noGrp="1"/>
          </p:cNvSpPr>
          <p:nvPr>
            <p:ph type="ctrTitle"/>
          </p:nvPr>
        </p:nvSpPr>
        <p:spPr/>
        <p:txBody>
          <a:bodyPr>
            <a:normAutofit/>
          </a:bodyPr>
          <a:lstStyle/>
          <a:p>
            <a:r>
              <a:rPr lang="en-GB" dirty="0" smtClean="0"/>
              <a:t>Transboundary Conservation Areas</a:t>
            </a:r>
            <a:endParaRPr lang="en-GB" dirty="0"/>
          </a:p>
        </p:txBody>
      </p:sp>
      <p:sp>
        <p:nvSpPr>
          <p:cNvPr id="3" name="Subtitle 2"/>
          <p:cNvSpPr>
            <a:spLocks noGrp="1"/>
          </p:cNvSpPr>
          <p:nvPr>
            <p:ph type="subTitle" idx="1"/>
          </p:nvPr>
        </p:nvSpPr>
        <p:spPr/>
        <p:txBody>
          <a:bodyPr/>
          <a:lstStyle/>
          <a:p>
            <a:r>
              <a:rPr lang="en-US" dirty="0" smtClean="0"/>
              <a:t>End of Lesson 3</a:t>
            </a:r>
            <a:endParaRPr lang="en-GB" dirty="0"/>
          </a:p>
        </p:txBody>
      </p:sp>
      <p:pic>
        <p:nvPicPr>
          <p:cNvPr id="6"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2" name="Title 1"/>
          <p:cNvSpPr>
            <a:spLocks noGrp="1"/>
          </p:cNvSpPr>
          <p:nvPr>
            <p:ph type="title"/>
          </p:nvPr>
        </p:nvSpPr>
        <p:spPr>
          <a:xfrm>
            <a:off x="1097280" y="126712"/>
            <a:ext cx="8046720" cy="461665"/>
          </a:xfrm>
        </p:spPr>
        <p:txBody>
          <a:bodyPr/>
          <a:lstStyle/>
          <a:p>
            <a:r>
              <a:rPr lang="en-US" sz="2400" dirty="0" smtClean="0"/>
              <a:t>Factors of Success</a:t>
            </a:r>
            <a:endParaRPr lang="en-GB" sz="2400" dirty="0"/>
          </a:p>
        </p:txBody>
      </p:sp>
      <p:sp>
        <p:nvSpPr>
          <p:cNvPr id="3" name="Rectangle 2"/>
          <p:cNvSpPr/>
          <p:nvPr/>
        </p:nvSpPr>
        <p:spPr>
          <a:xfrm>
            <a:off x="522218" y="999901"/>
            <a:ext cx="8369605" cy="731520"/>
          </a:xfrm>
          <a:prstGeom prst="rect">
            <a:avLst/>
          </a:prstGeom>
          <a:solidFill>
            <a:srgbClr val="266957">
              <a:alpha val="8000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114300">
              <a:spcAft>
                <a:spcPts val="600"/>
              </a:spcAft>
              <a:buClr>
                <a:schemeClr val="dk1"/>
              </a:buClr>
              <a:buSzPts val="1800"/>
            </a:pPr>
            <a:r>
              <a:rPr lang="en-GB" sz="1800" b="1" dirty="0">
                <a:solidFill>
                  <a:schemeClr val="bg1"/>
                </a:solidFill>
                <a:latin typeface="Arial" panose="020B0604020202020204" pitchFamily="34" charset="0"/>
                <a:ea typeface="Times New Roman"/>
                <a:cs typeface="Arial" panose="020B0604020202020204" pitchFamily="34" charset="0"/>
              </a:rPr>
              <a:t>Assess the enabling environment </a:t>
            </a:r>
            <a:r>
              <a:rPr lang="en-GB" sz="1800" dirty="0">
                <a:solidFill>
                  <a:schemeClr val="bg1"/>
                </a:solidFill>
                <a:latin typeface="Arial" panose="020B0604020202020204" pitchFamily="34" charset="0"/>
                <a:ea typeface="Times New Roman"/>
                <a:cs typeface="Arial" panose="020B0604020202020204" pitchFamily="34" charset="0"/>
              </a:rPr>
              <a:t>to pursue transboundary conservation </a:t>
            </a:r>
          </a:p>
        </p:txBody>
      </p:sp>
      <p:sp>
        <p:nvSpPr>
          <p:cNvPr id="4" name="Rectangle 3"/>
          <p:cNvSpPr/>
          <p:nvPr/>
        </p:nvSpPr>
        <p:spPr>
          <a:xfrm>
            <a:off x="522218" y="1807945"/>
            <a:ext cx="8369605" cy="731520"/>
          </a:xfrm>
          <a:prstGeom prst="rect">
            <a:avLst/>
          </a:prstGeom>
          <a:solidFill>
            <a:srgbClr val="266957">
              <a:alpha val="8000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114300">
              <a:spcAft>
                <a:spcPts val="600"/>
              </a:spcAft>
              <a:buClr>
                <a:schemeClr val="dk1"/>
              </a:buClr>
              <a:buSzPts val="1800"/>
            </a:pPr>
            <a:r>
              <a:rPr lang="en-GB" sz="1800" b="1" dirty="0">
                <a:solidFill>
                  <a:schemeClr val="bg1"/>
                </a:solidFill>
                <a:latin typeface="Arial" panose="020B0604020202020204" pitchFamily="34" charset="0"/>
                <a:ea typeface="Times New Roman"/>
                <a:cs typeface="Arial" panose="020B0604020202020204" pitchFamily="34" charset="0"/>
              </a:rPr>
              <a:t>Define the transboundary context and relationships </a:t>
            </a:r>
            <a:r>
              <a:rPr lang="en-GB" sz="1800" dirty="0">
                <a:solidFill>
                  <a:schemeClr val="bg1"/>
                </a:solidFill>
                <a:latin typeface="Arial" panose="020B0604020202020204" pitchFamily="34" charset="0"/>
                <a:ea typeface="Times New Roman"/>
                <a:cs typeface="Arial" panose="020B0604020202020204" pitchFamily="34" charset="0"/>
              </a:rPr>
              <a:t>affecting the achievement of the conservation targets and the resulting geographic extent </a:t>
            </a:r>
          </a:p>
        </p:txBody>
      </p:sp>
      <p:sp>
        <p:nvSpPr>
          <p:cNvPr id="5" name="Rectangle 4"/>
          <p:cNvSpPr/>
          <p:nvPr/>
        </p:nvSpPr>
        <p:spPr>
          <a:xfrm>
            <a:off x="522218" y="2615989"/>
            <a:ext cx="8369605" cy="731520"/>
          </a:xfrm>
          <a:prstGeom prst="rect">
            <a:avLst/>
          </a:prstGeom>
          <a:solidFill>
            <a:srgbClr val="266957">
              <a:alpha val="8000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114300">
              <a:spcAft>
                <a:spcPts val="600"/>
              </a:spcAft>
              <a:buClr>
                <a:schemeClr val="dk1"/>
              </a:buClr>
              <a:buSzPts val="1800"/>
            </a:pPr>
            <a:r>
              <a:rPr lang="en-GB" sz="1800" b="1" dirty="0">
                <a:solidFill>
                  <a:schemeClr val="bg1"/>
                </a:solidFill>
                <a:latin typeface="Arial" panose="020B0604020202020204" pitchFamily="34" charset="0"/>
                <a:ea typeface="Times New Roman"/>
                <a:cs typeface="Arial" panose="020B0604020202020204" pitchFamily="34" charset="0"/>
              </a:rPr>
              <a:t>Identify and involve stakeholders, </a:t>
            </a:r>
            <a:r>
              <a:rPr lang="en-GB" sz="1800" dirty="0">
                <a:solidFill>
                  <a:schemeClr val="bg1"/>
                </a:solidFill>
                <a:latin typeface="Arial" panose="020B0604020202020204" pitchFamily="34" charset="0"/>
                <a:ea typeface="Times New Roman"/>
                <a:cs typeface="Arial" panose="020B0604020202020204" pitchFamily="34" charset="0"/>
              </a:rPr>
              <a:t>obtain support of decision makers and ensure political will and buy-in</a:t>
            </a:r>
          </a:p>
        </p:txBody>
      </p:sp>
      <p:sp>
        <p:nvSpPr>
          <p:cNvPr id="6" name="Rectangle 5"/>
          <p:cNvSpPr/>
          <p:nvPr/>
        </p:nvSpPr>
        <p:spPr>
          <a:xfrm>
            <a:off x="522218" y="3424033"/>
            <a:ext cx="8369605" cy="731520"/>
          </a:xfrm>
          <a:prstGeom prst="rect">
            <a:avLst/>
          </a:prstGeom>
          <a:solidFill>
            <a:srgbClr val="266957">
              <a:alpha val="8000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114300">
              <a:spcAft>
                <a:spcPts val="600"/>
              </a:spcAft>
              <a:buClr>
                <a:schemeClr val="dk1"/>
              </a:buClr>
              <a:buSzPts val="1800"/>
            </a:pPr>
            <a:r>
              <a:rPr lang="en-GB" sz="1800" dirty="0" smtClean="0">
                <a:solidFill>
                  <a:schemeClr val="bg1"/>
                </a:solidFill>
                <a:latin typeface="Arial" panose="020B0604020202020204" pitchFamily="34" charset="0"/>
                <a:ea typeface="Times New Roman"/>
                <a:cs typeface="Arial" panose="020B0604020202020204" pitchFamily="34" charset="0"/>
              </a:rPr>
              <a:t>Agree on </a:t>
            </a:r>
            <a:r>
              <a:rPr lang="en-GB" sz="1800" b="1" dirty="0" smtClean="0">
                <a:solidFill>
                  <a:schemeClr val="bg1"/>
                </a:solidFill>
                <a:latin typeface="Arial" panose="020B0604020202020204" pitchFamily="34" charset="0"/>
                <a:ea typeface="Times New Roman"/>
                <a:cs typeface="Arial" panose="020B0604020202020204" pitchFamily="34" charset="0"/>
              </a:rPr>
              <a:t>common values and joint vision</a:t>
            </a:r>
            <a:endParaRPr lang="en-GB" sz="1800" b="1" dirty="0">
              <a:solidFill>
                <a:schemeClr val="bg1"/>
              </a:solidFill>
              <a:latin typeface="Arial" panose="020B0604020202020204" pitchFamily="34" charset="0"/>
              <a:ea typeface="Times New Roman"/>
              <a:cs typeface="Arial" panose="020B0604020202020204" pitchFamily="34" charset="0"/>
            </a:endParaRPr>
          </a:p>
        </p:txBody>
      </p:sp>
      <p:sp>
        <p:nvSpPr>
          <p:cNvPr id="7" name="Rectangle 6"/>
          <p:cNvSpPr/>
          <p:nvPr/>
        </p:nvSpPr>
        <p:spPr>
          <a:xfrm>
            <a:off x="522218" y="4232079"/>
            <a:ext cx="8369605" cy="731520"/>
          </a:xfrm>
          <a:prstGeom prst="rect">
            <a:avLst/>
          </a:prstGeom>
          <a:solidFill>
            <a:srgbClr val="266957">
              <a:alpha val="8000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114300">
              <a:spcAft>
                <a:spcPts val="600"/>
              </a:spcAft>
              <a:buClr>
                <a:schemeClr val="dk1"/>
              </a:buClr>
              <a:buSzPts val="1800"/>
            </a:pPr>
            <a:r>
              <a:rPr lang="en-GB" sz="1800" dirty="0">
                <a:solidFill>
                  <a:schemeClr val="bg1"/>
                </a:solidFill>
                <a:latin typeface="Arial" panose="020B0604020202020204" pitchFamily="34" charset="0"/>
                <a:ea typeface="Times New Roman"/>
                <a:cs typeface="Arial" panose="020B0604020202020204" pitchFamily="34" charset="0"/>
              </a:rPr>
              <a:t>Determine</a:t>
            </a:r>
            <a:r>
              <a:rPr lang="en-GB" sz="1800" b="1" dirty="0">
                <a:solidFill>
                  <a:schemeClr val="bg1"/>
                </a:solidFill>
                <a:latin typeface="Arial" panose="020B0604020202020204" pitchFamily="34" charset="0"/>
                <a:ea typeface="Times New Roman"/>
                <a:cs typeface="Arial" panose="020B0604020202020204" pitchFamily="34" charset="0"/>
              </a:rPr>
              <a:t> common transboundary management objectives </a:t>
            </a:r>
            <a:r>
              <a:rPr lang="en-GB" sz="1800" dirty="0">
                <a:solidFill>
                  <a:schemeClr val="bg1"/>
                </a:solidFill>
                <a:latin typeface="Arial" panose="020B0604020202020204" pitchFamily="34" charset="0"/>
                <a:ea typeface="Times New Roman"/>
                <a:cs typeface="Arial" panose="020B0604020202020204" pitchFamily="34" charset="0"/>
              </a:rPr>
              <a:t>and develop cooperative agreements</a:t>
            </a:r>
          </a:p>
        </p:txBody>
      </p:sp>
      <p:pic>
        <p:nvPicPr>
          <p:cNvPr id="10"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extLst>
      <p:ext uri="{BB962C8B-B14F-4D97-AF65-F5344CB8AC3E}">
        <p14:creationId xmlns:p14="http://schemas.microsoft.com/office/powerpoint/2010/main" val="3334400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338180"/>
            <a:ext cx="9144000" cy="3707027"/>
          </a:xfrm>
          <a:prstGeom prst="rect">
            <a:avLst/>
          </a:prstGeom>
        </p:spPr>
      </p:pic>
      <p:sp>
        <p:nvSpPr>
          <p:cNvPr id="7" name="Title 6"/>
          <p:cNvSpPr>
            <a:spLocks noGrp="1"/>
          </p:cNvSpPr>
          <p:nvPr>
            <p:ph type="title"/>
          </p:nvPr>
        </p:nvSpPr>
        <p:spPr>
          <a:xfrm>
            <a:off x="1097281" y="145293"/>
            <a:ext cx="8046720" cy="830997"/>
          </a:xfrm>
        </p:spPr>
        <p:txBody>
          <a:bodyPr/>
          <a:lstStyle/>
          <a:p>
            <a:r>
              <a:rPr lang="en-GB" sz="2400" dirty="0" smtClean="0"/>
              <a:t>Diagnose: Assessing Enabling Environment and Feasibility</a:t>
            </a:r>
            <a:endParaRPr lang="en-GB" sz="2400" dirty="0"/>
          </a:p>
        </p:txBody>
      </p:sp>
      <p:pic>
        <p:nvPicPr>
          <p:cNvPr id="8" name="Google Shape;109;p25"/>
          <p:cNvPicPr preferRelativeResize="0"/>
          <p:nvPr/>
        </p:nvPicPr>
        <p:blipFill>
          <a:blip r:embed="rId5">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extLst>
      <p:ext uri="{BB962C8B-B14F-4D97-AF65-F5344CB8AC3E}">
        <p14:creationId xmlns:p14="http://schemas.microsoft.com/office/powerpoint/2010/main" val="3777257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738"/>
            <a:ext cx="9143999" cy="6098976"/>
          </a:xfrm>
          <a:prstGeom prst="rect">
            <a:avLst/>
          </a:prstGeom>
        </p:spPr>
      </p:pic>
      <p:sp>
        <p:nvSpPr>
          <p:cNvPr id="119" name="Google Shape;119;p26"/>
          <p:cNvSpPr/>
          <p:nvPr/>
        </p:nvSpPr>
        <p:spPr>
          <a:xfrm>
            <a:off x="657300" y="1704725"/>
            <a:ext cx="7829400" cy="7704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100" b="1" dirty="0">
                <a:solidFill>
                  <a:schemeClr val="bg1"/>
                </a:solidFill>
                <a:latin typeface="Arial" panose="020B0604020202020204" pitchFamily="34" charset="0"/>
                <a:ea typeface="Times New Roman"/>
                <a:cs typeface="Arial" panose="020B0604020202020204" pitchFamily="34" charset="0"/>
                <a:sym typeface="Times New Roman"/>
              </a:rPr>
              <a:t>Initiating Transboundary Conservation: Diagnose the Situation</a:t>
            </a:r>
            <a:endParaRPr sz="24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20" name="Google Shape;120;p26"/>
          <p:cNvSpPr/>
          <p:nvPr/>
        </p:nvSpPr>
        <p:spPr>
          <a:xfrm>
            <a:off x="657300" y="2561288"/>
            <a:ext cx="7829400" cy="770400"/>
          </a:xfrm>
          <a:prstGeom prst="rect">
            <a:avLst/>
          </a:prstGeom>
          <a:solidFill>
            <a:srgbClr val="266957">
              <a:alpha val="7999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chemeClr val="bg1"/>
                </a:solidFill>
                <a:latin typeface="Arial" panose="020B0604020202020204" pitchFamily="34" charset="0"/>
                <a:ea typeface="Times New Roman"/>
                <a:cs typeface="Arial" panose="020B0604020202020204" pitchFamily="34" charset="0"/>
                <a:sym typeface="Times New Roman"/>
              </a:rPr>
              <a:t>Assessing the </a:t>
            </a:r>
            <a:r>
              <a:rPr lang="hr-HR" sz="2000" dirty="0" smtClean="0">
                <a:solidFill>
                  <a:schemeClr val="bg1"/>
                </a:solidFill>
                <a:latin typeface="Arial" panose="020B0604020202020204" pitchFamily="34" charset="0"/>
                <a:ea typeface="Times New Roman"/>
                <a:cs typeface="Arial" panose="020B0604020202020204" pitchFamily="34" charset="0"/>
                <a:sym typeface="Times New Roman"/>
              </a:rPr>
              <a:t>e</a:t>
            </a:r>
            <a:r>
              <a:rPr lang="en" sz="2000" dirty="0" smtClean="0">
                <a:solidFill>
                  <a:schemeClr val="bg1"/>
                </a:solidFill>
                <a:latin typeface="Arial" panose="020B0604020202020204" pitchFamily="34" charset="0"/>
                <a:ea typeface="Times New Roman"/>
                <a:cs typeface="Arial" panose="020B0604020202020204" pitchFamily="34" charset="0"/>
                <a:sym typeface="Times New Roman"/>
              </a:rPr>
              <a:t>nabling </a:t>
            </a:r>
            <a:r>
              <a:rPr lang="hr-HR" sz="2000" dirty="0">
                <a:solidFill>
                  <a:schemeClr val="bg1"/>
                </a:solidFill>
                <a:latin typeface="Arial" panose="020B0604020202020204" pitchFamily="34" charset="0"/>
                <a:ea typeface="Times New Roman"/>
                <a:cs typeface="Arial" panose="020B0604020202020204" pitchFamily="34" charset="0"/>
                <a:sym typeface="Times New Roman"/>
              </a:rPr>
              <a:t>e</a:t>
            </a:r>
            <a:r>
              <a:rPr lang="en" sz="2000" dirty="0" smtClean="0">
                <a:solidFill>
                  <a:schemeClr val="bg1"/>
                </a:solidFill>
                <a:latin typeface="Arial" panose="020B0604020202020204" pitchFamily="34" charset="0"/>
                <a:ea typeface="Times New Roman"/>
                <a:cs typeface="Arial" panose="020B0604020202020204" pitchFamily="34" charset="0"/>
                <a:sym typeface="Times New Roman"/>
              </a:rPr>
              <a:t>nvironment </a:t>
            </a:r>
            <a:endParaRPr sz="20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21" name="Google Shape;121;p26"/>
          <p:cNvSpPr/>
          <p:nvPr/>
        </p:nvSpPr>
        <p:spPr>
          <a:xfrm>
            <a:off x="657300" y="3412625"/>
            <a:ext cx="7829400" cy="770400"/>
          </a:xfrm>
          <a:prstGeom prst="rect">
            <a:avLst/>
          </a:prstGeom>
          <a:solidFill>
            <a:srgbClr val="266957">
              <a:alpha val="7999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chemeClr val="bg1"/>
                </a:solidFill>
                <a:latin typeface="Arial" panose="020B0604020202020204" pitchFamily="34" charset="0"/>
                <a:ea typeface="Times New Roman"/>
                <a:cs typeface="Arial" panose="020B0604020202020204" pitchFamily="34" charset="0"/>
                <a:sym typeface="Times New Roman"/>
              </a:rPr>
              <a:t>Analysing feasibility </a:t>
            </a:r>
            <a:r>
              <a:rPr lang="en" sz="2000" dirty="0" smtClean="0">
                <a:solidFill>
                  <a:schemeClr val="bg1"/>
                </a:solidFill>
                <a:latin typeface="Arial" panose="020B0604020202020204" pitchFamily="34" charset="0"/>
                <a:ea typeface="Times New Roman"/>
                <a:cs typeface="Arial" panose="020B0604020202020204" pitchFamily="34" charset="0"/>
                <a:sym typeface="Times New Roman"/>
              </a:rPr>
              <a:t>of </a:t>
            </a:r>
            <a:r>
              <a:rPr lang="en" sz="2000" dirty="0">
                <a:solidFill>
                  <a:schemeClr val="bg1"/>
                </a:solidFill>
                <a:latin typeface="Arial" panose="020B0604020202020204" pitchFamily="34" charset="0"/>
                <a:ea typeface="Times New Roman"/>
                <a:cs typeface="Arial" panose="020B0604020202020204" pitchFamily="34" charset="0"/>
                <a:sym typeface="Times New Roman"/>
              </a:rPr>
              <a:t>transboundary conservation </a:t>
            </a:r>
            <a:endParaRPr sz="20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22" name="Google Shape;122;p26"/>
          <p:cNvSpPr/>
          <p:nvPr/>
        </p:nvSpPr>
        <p:spPr>
          <a:xfrm>
            <a:off x="657300" y="4263950"/>
            <a:ext cx="7829400" cy="770400"/>
          </a:xfrm>
          <a:prstGeom prst="rect">
            <a:avLst/>
          </a:prstGeom>
          <a:solidFill>
            <a:srgbClr val="266957">
              <a:alpha val="7999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smtClean="0">
                <a:solidFill>
                  <a:schemeClr val="bg1"/>
                </a:solidFill>
                <a:latin typeface="Arial" panose="020B0604020202020204" pitchFamily="34" charset="0"/>
                <a:ea typeface="Times New Roman"/>
                <a:cs typeface="Arial" panose="020B0604020202020204" pitchFamily="34" charset="0"/>
                <a:sym typeface="Times New Roman"/>
              </a:rPr>
              <a:t>Exercise: Applying the Diagnostic </a:t>
            </a:r>
            <a:r>
              <a:rPr lang="hr-HR" sz="2000" dirty="0" smtClean="0">
                <a:solidFill>
                  <a:schemeClr val="bg1"/>
                </a:solidFill>
                <a:latin typeface="Arial" panose="020B0604020202020204" pitchFamily="34" charset="0"/>
                <a:ea typeface="Times New Roman"/>
                <a:cs typeface="Arial" panose="020B0604020202020204" pitchFamily="34" charset="0"/>
                <a:sym typeface="Times New Roman"/>
              </a:rPr>
              <a:t>t</a:t>
            </a:r>
            <a:r>
              <a:rPr lang="en" sz="2000" dirty="0" smtClean="0">
                <a:solidFill>
                  <a:schemeClr val="bg1"/>
                </a:solidFill>
                <a:latin typeface="Arial" panose="020B0604020202020204" pitchFamily="34" charset="0"/>
                <a:ea typeface="Times New Roman"/>
                <a:cs typeface="Arial" panose="020B0604020202020204" pitchFamily="34" charset="0"/>
                <a:sym typeface="Times New Roman"/>
              </a:rPr>
              <a:t>ool</a:t>
            </a:r>
            <a:r>
              <a:rPr lang="hr-HR" sz="2000" dirty="0" smtClean="0">
                <a:solidFill>
                  <a:schemeClr val="bg1"/>
                </a:solidFill>
                <a:latin typeface="Arial" panose="020B0604020202020204" pitchFamily="34" charset="0"/>
                <a:ea typeface="Times New Roman"/>
                <a:cs typeface="Arial" panose="020B0604020202020204" pitchFamily="34" charset="0"/>
                <a:sym typeface="Times New Roman"/>
              </a:rPr>
              <a:t> for transboundary conservation planners</a:t>
            </a:r>
            <a:endParaRPr sz="2000"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3" name="Title 2"/>
          <p:cNvSpPr>
            <a:spLocks noGrp="1"/>
          </p:cNvSpPr>
          <p:nvPr>
            <p:ph type="title"/>
          </p:nvPr>
        </p:nvSpPr>
        <p:spPr>
          <a:xfrm>
            <a:off x="1097280" y="126712"/>
            <a:ext cx="8046720" cy="461665"/>
          </a:xfrm>
        </p:spPr>
        <p:txBody>
          <a:bodyPr/>
          <a:lstStyle/>
          <a:p>
            <a:r>
              <a:rPr lang="en-GB" sz="2400" dirty="0" smtClean="0"/>
              <a:t>Lesson Overview &amp; Goals</a:t>
            </a:r>
            <a:endParaRPr lang="en-GB" sz="2400" dirty="0"/>
          </a:p>
        </p:txBody>
      </p:sp>
      <p:pic>
        <p:nvPicPr>
          <p:cNvPr id="9" name="Google Shape;109;p25"/>
          <p:cNvPicPr preferRelativeResize="0"/>
          <p:nvPr/>
        </p:nvPicPr>
        <p:blipFill>
          <a:blip r:embed="rId4">
            <a:extLst>
              <a:ext uri="{28A0092B-C50C-407E-A947-70E740481C1C}">
                <a14:useLocalDpi xmlns:a14="http://schemas.microsoft.com/office/drawing/2010/main" val="0"/>
              </a:ext>
            </a:extLst>
          </a:blip>
          <a:stretch>
            <a:fillRect/>
          </a:stretch>
        </p:blipFill>
        <p:spPr>
          <a:xfrm>
            <a:off x="76200" y="77391"/>
            <a:ext cx="714375" cy="683418"/>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26"/>
        <p:cNvGrpSpPr/>
        <p:nvPr/>
      </p:nvGrpSpPr>
      <p:grpSpPr>
        <a:xfrm>
          <a:off x="0" y="0"/>
          <a:ext cx="0" cy="0"/>
          <a:chOff x="0" y="0"/>
          <a:chExt cx="0" cy="0"/>
        </a:xfrm>
      </p:grpSpPr>
      <p:sp>
        <p:nvSpPr>
          <p:cNvPr id="129" name="Google Shape;129;p27"/>
          <p:cNvSpPr/>
          <p:nvPr/>
        </p:nvSpPr>
        <p:spPr>
          <a:xfrm>
            <a:off x="187600" y="1497225"/>
            <a:ext cx="4384500" cy="546600"/>
          </a:xfrm>
          <a:prstGeom prst="rect">
            <a:avLst/>
          </a:pr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smtClean="0">
                <a:latin typeface="Arial" panose="020B0604020202020204" pitchFamily="34" charset="0"/>
                <a:ea typeface="Times New Roman"/>
                <a:cs typeface="Arial" panose="020B0604020202020204" pitchFamily="34" charset="0"/>
                <a:sym typeface="Times New Roman"/>
              </a:rPr>
              <a:t>Common </a:t>
            </a:r>
            <a:r>
              <a:rPr lang="hr-HR" sz="1800" dirty="0" smtClean="0">
                <a:latin typeface="Arial" panose="020B0604020202020204" pitchFamily="34" charset="0"/>
                <a:ea typeface="Times New Roman"/>
                <a:cs typeface="Arial" panose="020B0604020202020204" pitchFamily="34" charset="0"/>
                <a:sym typeface="Times New Roman"/>
              </a:rPr>
              <a:t>aims</a:t>
            </a:r>
            <a:endParaRPr sz="1800" dirty="0">
              <a:latin typeface="Arial" panose="020B0604020202020204" pitchFamily="34" charset="0"/>
              <a:ea typeface="Times New Roman"/>
              <a:cs typeface="Arial" panose="020B0604020202020204" pitchFamily="34" charset="0"/>
              <a:sym typeface="Times New Roman"/>
            </a:endParaRPr>
          </a:p>
        </p:txBody>
      </p:sp>
      <p:sp>
        <p:nvSpPr>
          <p:cNvPr id="130" name="Google Shape;130;p27"/>
          <p:cNvSpPr/>
          <p:nvPr/>
        </p:nvSpPr>
        <p:spPr>
          <a:xfrm>
            <a:off x="187600" y="846300"/>
            <a:ext cx="8701500" cy="5466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gn="ctr">
              <a:buClr>
                <a:schemeClr val="dk1"/>
              </a:buClr>
              <a:buSzPts val="1100"/>
            </a:pPr>
            <a:r>
              <a:rPr lang="en" sz="2000" b="1" dirty="0">
                <a:solidFill>
                  <a:schemeClr val="bg1"/>
                </a:solidFill>
                <a:latin typeface="Arial" panose="020B0604020202020204" pitchFamily="34" charset="0"/>
                <a:ea typeface="Times New Roman"/>
                <a:cs typeface="Arial" panose="020B0604020202020204" pitchFamily="34" charset="0"/>
                <a:sym typeface="Times New Roman"/>
              </a:rPr>
              <a:t>Step 1: Compelling </a:t>
            </a:r>
            <a:r>
              <a:rPr lang="hr-HR" sz="2000" b="1" dirty="0">
                <a:solidFill>
                  <a:schemeClr val="bg1"/>
                </a:solidFill>
                <a:latin typeface="Arial" panose="020B0604020202020204" pitchFamily="34" charset="0"/>
                <a:ea typeface="Times New Roman"/>
                <a:cs typeface="Arial" panose="020B0604020202020204" pitchFamily="34" charset="0"/>
                <a:sym typeface="Times New Roman"/>
              </a:rPr>
              <a:t>R</a:t>
            </a:r>
            <a:r>
              <a:rPr lang="en" sz="2000" b="1" dirty="0">
                <a:solidFill>
                  <a:schemeClr val="bg1"/>
                </a:solidFill>
                <a:latin typeface="Arial" panose="020B0604020202020204" pitchFamily="34" charset="0"/>
                <a:ea typeface="Times New Roman"/>
                <a:cs typeface="Arial" panose="020B0604020202020204" pitchFamily="34" charset="0"/>
                <a:sym typeface="Times New Roman"/>
              </a:rPr>
              <a:t>eason to </a:t>
            </a:r>
            <a:r>
              <a:rPr lang="hr-HR" sz="2000" b="1" dirty="0">
                <a:solidFill>
                  <a:schemeClr val="bg1"/>
                </a:solidFill>
                <a:latin typeface="Arial" panose="020B0604020202020204" pitchFamily="34" charset="0"/>
                <a:ea typeface="Times New Roman"/>
                <a:cs typeface="Arial" panose="020B0604020202020204" pitchFamily="34" charset="0"/>
                <a:sym typeface="Times New Roman"/>
              </a:rPr>
              <a:t>A</a:t>
            </a:r>
            <a:r>
              <a:rPr lang="en" sz="2000" b="1" dirty="0">
                <a:solidFill>
                  <a:schemeClr val="bg1"/>
                </a:solidFill>
                <a:latin typeface="Arial" panose="020B0604020202020204" pitchFamily="34" charset="0"/>
                <a:ea typeface="Times New Roman"/>
                <a:cs typeface="Arial" panose="020B0604020202020204" pitchFamily="34" charset="0"/>
                <a:sym typeface="Times New Roman"/>
              </a:rPr>
              <a:t>ct </a:t>
            </a:r>
            <a:endParaRPr sz="20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31" name="Google Shape;131;p27"/>
          <p:cNvSpPr/>
          <p:nvPr/>
        </p:nvSpPr>
        <p:spPr>
          <a:xfrm>
            <a:off x="187600" y="2204850"/>
            <a:ext cx="4384500" cy="1105278"/>
          </a:xfrm>
          <a:prstGeom prst="rect">
            <a:avLst/>
          </a:prstGeom>
          <a:solidFill>
            <a:srgbClr val="FFFFFF">
              <a:alpha val="53730"/>
            </a:srgbClr>
          </a:solidFill>
          <a:ln w="2857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hr-HR" sz="1800" dirty="0">
                <a:latin typeface="Arial" panose="020B0604020202020204" pitchFamily="34" charset="0"/>
                <a:ea typeface="Times New Roman"/>
                <a:cs typeface="Arial" panose="020B0604020202020204" pitchFamily="34" charset="0"/>
                <a:sym typeface="Times New Roman"/>
              </a:rPr>
              <a:t>T</a:t>
            </a:r>
            <a:r>
              <a:rPr lang="hr-HR" sz="1800" dirty="0" smtClean="0">
                <a:latin typeface="Arial" panose="020B0604020202020204" pitchFamily="34" charset="0"/>
                <a:ea typeface="Times New Roman"/>
                <a:cs typeface="Arial" panose="020B0604020202020204" pitchFamily="34" charset="0"/>
                <a:sym typeface="Times New Roman"/>
              </a:rPr>
              <a:t>hreat or pressure</a:t>
            </a:r>
            <a:endParaRPr sz="1800" dirty="0">
              <a:latin typeface="Arial" panose="020B0604020202020204" pitchFamily="34" charset="0"/>
              <a:ea typeface="Times New Roman"/>
              <a:cs typeface="Arial" panose="020B0604020202020204" pitchFamily="34" charset="0"/>
              <a:sym typeface="Times New Roman"/>
            </a:endParaRPr>
          </a:p>
        </p:txBody>
      </p:sp>
      <p:sp>
        <p:nvSpPr>
          <p:cNvPr id="133" name="Google Shape;133;p27"/>
          <p:cNvSpPr/>
          <p:nvPr/>
        </p:nvSpPr>
        <p:spPr>
          <a:xfrm>
            <a:off x="187600" y="3452866"/>
            <a:ext cx="4384500" cy="1264784"/>
          </a:xfrm>
          <a:prstGeom prst="rect">
            <a:avLst/>
          </a:prstGeom>
          <a:solidFill>
            <a:srgbClr val="FFFFFF">
              <a:alpha val="53730"/>
            </a:srgbClr>
          </a:solidFill>
          <a:ln w="2857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1800" dirty="0" smtClean="0">
                <a:latin typeface="Arial" panose="020B0604020202020204" pitchFamily="34" charset="0"/>
                <a:ea typeface="Times New Roman"/>
                <a:cs typeface="Arial" panose="020B0604020202020204" pitchFamily="34" charset="0"/>
                <a:sym typeface="Times New Roman"/>
              </a:rPr>
              <a:t>Promising opportunity</a:t>
            </a:r>
            <a:endParaRPr sz="1800" dirty="0">
              <a:latin typeface="Arial" panose="020B0604020202020204" pitchFamily="34" charset="0"/>
              <a:ea typeface="Times New Roman"/>
              <a:cs typeface="Arial" panose="020B0604020202020204" pitchFamily="34" charset="0"/>
              <a:sym typeface="Times New Roman"/>
            </a:endParaRPr>
          </a:p>
        </p:txBody>
      </p:sp>
      <p:sp>
        <p:nvSpPr>
          <p:cNvPr id="134" name="Google Shape;134;p27"/>
          <p:cNvSpPr/>
          <p:nvPr/>
        </p:nvSpPr>
        <p:spPr>
          <a:xfrm>
            <a:off x="4682075" y="1497225"/>
            <a:ext cx="4206900" cy="546600"/>
          </a:xfrm>
          <a:prstGeom prst="rect">
            <a:avLst/>
          </a:pr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smtClean="0">
                <a:latin typeface="Arial" panose="020B0604020202020204" pitchFamily="34" charset="0"/>
                <a:ea typeface="Times New Roman"/>
                <a:cs typeface="Arial" panose="020B0604020202020204" pitchFamily="34" charset="0"/>
                <a:sym typeface="Times New Roman"/>
              </a:rPr>
              <a:t>Reason to work together</a:t>
            </a:r>
            <a:endParaRPr sz="1800" dirty="0">
              <a:latin typeface="Arial" panose="020B0604020202020204" pitchFamily="34" charset="0"/>
              <a:ea typeface="Times New Roman"/>
              <a:cs typeface="Arial" panose="020B0604020202020204" pitchFamily="34" charset="0"/>
              <a:sym typeface="Times New Roman"/>
            </a:endParaRPr>
          </a:p>
        </p:txBody>
      </p:sp>
      <p:sp>
        <p:nvSpPr>
          <p:cNvPr id="135" name="Google Shape;135;p27"/>
          <p:cNvSpPr/>
          <p:nvPr/>
        </p:nvSpPr>
        <p:spPr>
          <a:xfrm>
            <a:off x="4682075" y="3962400"/>
            <a:ext cx="4206900" cy="755250"/>
          </a:xfrm>
          <a:prstGeom prst="rect">
            <a:avLst/>
          </a:prstGeom>
          <a:solidFill>
            <a:srgbClr val="FFFFFF">
              <a:alpha val="53730"/>
            </a:srgbClr>
          </a:solidFill>
          <a:ln w="2857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smtClean="0">
                <a:latin typeface="Arial" panose="020B0604020202020204" pitchFamily="34" charset="0"/>
                <a:ea typeface="Times New Roman"/>
                <a:cs typeface="Arial" panose="020B0604020202020204" pitchFamily="34" charset="0"/>
                <a:sym typeface="Times New Roman"/>
              </a:rPr>
              <a:t>More cost effective</a:t>
            </a:r>
            <a:endParaRPr sz="1800" dirty="0">
              <a:latin typeface="Arial" panose="020B0604020202020204" pitchFamily="34" charset="0"/>
              <a:ea typeface="Times New Roman"/>
              <a:cs typeface="Arial" panose="020B0604020202020204" pitchFamily="34" charset="0"/>
              <a:sym typeface="Times New Roman"/>
            </a:endParaRPr>
          </a:p>
        </p:txBody>
      </p:sp>
      <p:sp>
        <p:nvSpPr>
          <p:cNvPr id="137" name="Google Shape;137;p27"/>
          <p:cNvSpPr/>
          <p:nvPr/>
        </p:nvSpPr>
        <p:spPr>
          <a:xfrm>
            <a:off x="4682075" y="2204849"/>
            <a:ext cx="4206900" cy="765973"/>
          </a:xfrm>
          <a:prstGeom prst="rect">
            <a:avLst/>
          </a:prstGeom>
          <a:solidFill>
            <a:srgbClr val="FFFFFF">
              <a:alpha val="53730"/>
            </a:srgbClr>
          </a:solidFill>
          <a:ln w="28575" cap="flat" cmpd="sng">
            <a:solidFill>
              <a:srgbClr val="B7B7B7"/>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1800" dirty="0" smtClean="0">
                <a:latin typeface="Arial" panose="020B0604020202020204" pitchFamily="34" charset="0"/>
                <a:ea typeface="Times New Roman"/>
                <a:cs typeface="Arial" panose="020B0604020202020204" pitchFamily="34" charset="0"/>
                <a:sym typeface="Times New Roman"/>
              </a:rPr>
              <a:t>Absence of alternative</a:t>
            </a:r>
            <a:endParaRPr sz="1800" dirty="0" smtClean="0">
              <a:latin typeface="Arial" panose="020B0604020202020204" pitchFamily="34" charset="0"/>
              <a:ea typeface="Times New Roman"/>
              <a:cs typeface="Arial" panose="020B0604020202020204" pitchFamily="34" charset="0"/>
              <a:sym typeface="Times New Roman"/>
            </a:endParaRPr>
          </a:p>
          <a:p>
            <a:pPr marL="0" lvl="0" indent="0" algn="ctr" rtl="0">
              <a:spcBef>
                <a:spcPts val="0"/>
              </a:spcBef>
              <a:spcAft>
                <a:spcPts val="0"/>
              </a:spcAft>
              <a:buNone/>
            </a:pPr>
            <a:endParaRPr sz="1800" dirty="0">
              <a:latin typeface="Arial" panose="020B0604020202020204" pitchFamily="34" charset="0"/>
              <a:ea typeface="Times New Roman"/>
              <a:cs typeface="Arial" panose="020B0604020202020204" pitchFamily="34" charset="0"/>
              <a:sym typeface="Times New Roman"/>
            </a:endParaRPr>
          </a:p>
        </p:txBody>
      </p:sp>
      <p:sp>
        <p:nvSpPr>
          <p:cNvPr id="13" name="Google Shape;132;p27"/>
          <p:cNvSpPr/>
          <p:nvPr/>
        </p:nvSpPr>
        <p:spPr>
          <a:xfrm>
            <a:off x="4682075" y="3091124"/>
            <a:ext cx="4206900" cy="718876"/>
          </a:xfrm>
          <a:prstGeom prst="rect">
            <a:avLst/>
          </a:prstGeom>
          <a:solidFill>
            <a:srgbClr val="FFFFFF">
              <a:alpha val="53730"/>
            </a:srgbClr>
          </a:solidFill>
          <a:ln w="2857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1800" dirty="0" smtClean="0">
                <a:latin typeface="Arial" panose="020B0604020202020204" pitchFamily="34" charset="0"/>
                <a:ea typeface="Times New Roman"/>
                <a:cs typeface="Arial" panose="020B0604020202020204" pitchFamily="34" charset="0"/>
                <a:sym typeface="Times New Roman"/>
              </a:rPr>
              <a:t>Mutual benefits</a:t>
            </a:r>
            <a:endParaRPr sz="1800" dirty="0">
              <a:latin typeface="Arial" panose="020B0604020202020204" pitchFamily="34" charset="0"/>
              <a:ea typeface="Times New Roman"/>
              <a:cs typeface="Arial" panose="020B0604020202020204" pitchFamily="34" charset="0"/>
              <a:sym typeface="Times New Roman"/>
            </a:endParaRPr>
          </a:p>
        </p:txBody>
      </p:sp>
      <p:sp>
        <p:nvSpPr>
          <p:cNvPr id="2" name="Title 1"/>
          <p:cNvSpPr>
            <a:spLocks noGrp="1"/>
          </p:cNvSpPr>
          <p:nvPr>
            <p:ph type="title"/>
          </p:nvPr>
        </p:nvSpPr>
        <p:spPr>
          <a:xfrm>
            <a:off x="1097281" y="233352"/>
            <a:ext cx="8046720" cy="461665"/>
          </a:xfrm>
        </p:spPr>
        <p:txBody>
          <a:bodyPr/>
          <a:lstStyle/>
          <a:p>
            <a:r>
              <a:rPr lang="en-GB" dirty="0" smtClean="0"/>
              <a:t>Diagnose: Assessing the Enabling Environment </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41"/>
        <p:cNvGrpSpPr/>
        <p:nvPr/>
      </p:nvGrpSpPr>
      <p:grpSpPr>
        <a:xfrm>
          <a:off x="0" y="0"/>
          <a:ext cx="0" cy="0"/>
          <a:chOff x="0" y="0"/>
          <a:chExt cx="0" cy="0"/>
        </a:xfrm>
      </p:grpSpPr>
      <p:sp>
        <p:nvSpPr>
          <p:cNvPr id="145" name="Google Shape;145;p28"/>
          <p:cNvSpPr/>
          <p:nvPr/>
        </p:nvSpPr>
        <p:spPr>
          <a:xfrm>
            <a:off x="204537" y="1732547"/>
            <a:ext cx="4174958" cy="3164306"/>
          </a:xfrm>
          <a:prstGeom prst="rect">
            <a:avLst/>
          </a:pr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600"/>
              </a:spcAft>
              <a:buNone/>
            </a:pPr>
            <a:r>
              <a:rPr lang="en" sz="1600" b="1" dirty="0" smtClean="0">
                <a:latin typeface="Arial" panose="020B0604020202020204" pitchFamily="34" charset="0"/>
                <a:ea typeface="Times New Roman"/>
                <a:cs typeface="Arial" panose="020B0604020202020204" pitchFamily="34" charset="0"/>
                <a:sym typeface="Times New Roman"/>
              </a:rPr>
              <a:t>A critical mass of people who are aware of the threat or opportunity and willing to work together in response</a:t>
            </a:r>
            <a:endParaRPr sz="1600" dirty="0">
              <a:latin typeface="Arial" panose="020B0604020202020204" pitchFamily="34" charset="0"/>
              <a:ea typeface="Times New Roman"/>
              <a:cs typeface="Arial" panose="020B0604020202020204" pitchFamily="34" charset="0"/>
              <a:sym typeface="Times New Roman"/>
            </a:endParaRPr>
          </a:p>
          <a:p>
            <a:pPr marL="457200" lvl="0" indent="-317500" rtl="0">
              <a:spcBef>
                <a:spcPts val="0"/>
              </a:spcBef>
              <a:spcAft>
                <a:spcPts val="0"/>
              </a:spcAft>
              <a:buSzPts val="1400"/>
              <a:buFont typeface="Times New Roman"/>
              <a:buChar char="●"/>
            </a:pPr>
            <a:r>
              <a:rPr lang="en" sz="1600" dirty="0" smtClean="0">
                <a:latin typeface="Arial" panose="020B0604020202020204" pitchFamily="34" charset="0"/>
                <a:ea typeface="Times New Roman"/>
                <a:cs typeface="Arial" panose="020B0604020202020204" pitchFamily="34" charset="0"/>
                <a:sym typeface="Times New Roman"/>
              </a:rPr>
              <a:t>Who is interested or affected by the issue?</a:t>
            </a:r>
          </a:p>
          <a:p>
            <a:pPr marL="457200" lvl="0" indent="-317500" rtl="0">
              <a:spcBef>
                <a:spcPts val="0"/>
              </a:spcBef>
              <a:spcAft>
                <a:spcPts val="0"/>
              </a:spcAft>
              <a:buSzPts val="1400"/>
              <a:buFont typeface="Times New Roman"/>
              <a:buChar char="●"/>
            </a:pPr>
            <a:r>
              <a:rPr lang="en" sz="1600" dirty="0" smtClean="0">
                <a:latin typeface="Arial" panose="020B0604020202020204" pitchFamily="34" charset="0"/>
                <a:ea typeface="Times New Roman"/>
                <a:cs typeface="Arial" panose="020B0604020202020204" pitchFamily="34" charset="0"/>
                <a:sym typeface="Times New Roman"/>
              </a:rPr>
              <a:t>What are their aspirations and concerns?</a:t>
            </a:r>
          </a:p>
          <a:p>
            <a:pPr marL="457200" lvl="0" indent="-317500" rtl="0">
              <a:spcBef>
                <a:spcPts val="0"/>
              </a:spcBef>
              <a:spcAft>
                <a:spcPts val="0"/>
              </a:spcAft>
              <a:buSzPts val="1400"/>
              <a:buFont typeface="Times New Roman"/>
              <a:buChar char="●"/>
            </a:pPr>
            <a:r>
              <a:rPr lang="en" sz="1600" dirty="0" smtClean="0">
                <a:latin typeface="Arial" panose="020B0604020202020204" pitchFamily="34" charset="0"/>
                <a:ea typeface="Times New Roman"/>
                <a:cs typeface="Arial" panose="020B0604020202020204" pitchFamily="34" charset="0"/>
                <a:sym typeface="Times New Roman"/>
              </a:rPr>
              <a:t>Who might undermine the process?</a:t>
            </a:r>
          </a:p>
        </p:txBody>
      </p:sp>
      <p:sp>
        <p:nvSpPr>
          <p:cNvPr id="146" name="Google Shape;146;p28"/>
          <p:cNvSpPr/>
          <p:nvPr/>
        </p:nvSpPr>
        <p:spPr>
          <a:xfrm>
            <a:off x="4511842" y="1732547"/>
            <a:ext cx="4391526" cy="3164306"/>
          </a:xfrm>
          <a:prstGeom prst="rect">
            <a:avLst/>
          </a:pr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rtl="0">
              <a:spcAft>
                <a:spcPts val="600"/>
              </a:spcAft>
              <a:buNone/>
            </a:pPr>
            <a:r>
              <a:rPr lang="en-US" sz="1600" b="1" dirty="0" smtClean="0">
                <a:latin typeface="Arial" panose="020B0604020202020204" pitchFamily="34" charset="0"/>
                <a:ea typeface="Times New Roman"/>
                <a:cs typeface="Arial" panose="020B0604020202020204" pitchFamily="34" charset="0"/>
                <a:sym typeface="Times New Roman"/>
              </a:rPr>
              <a:t>A </a:t>
            </a:r>
            <a:r>
              <a:rPr lang="en-US" sz="1600" b="1" dirty="0">
                <a:latin typeface="Arial" panose="020B0604020202020204" pitchFamily="34" charset="0"/>
                <a:ea typeface="Times New Roman"/>
                <a:cs typeface="Arial" panose="020B0604020202020204" pitchFamily="34" charset="0"/>
                <a:sym typeface="Times New Roman"/>
              </a:rPr>
              <a:t>sense of the </a:t>
            </a:r>
            <a:r>
              <a:rPr lang="en-US" sz="1600" b="1" dirty="0" smtClean="0">
                <a:latin typeface="Arial" panose="020B0604020202020204" pitchFamily="34" charset="0"/>
                <a:ea typeface="Times New Roman"/>
                <a:cs typeface="Arial" panose="020B0604020202020204" pitchFamily="34" charset="0"/>
                <a:sym typeface="Times New Roman"/>
              </a:rPr>
              <a:t>scale of the challenge, the need for collaboration, and the full </a:t>
            </a:r>
            <a:r>
              <a:rPr lang="en-US" sz="1600" b="1" dirty="0">
                <a:latin typeface="Arial" panose="020B0604020202020204" pitchFamily="34" charset="0"/>
                <a:ea typeface="Times New Roman"/>
                <a:cs typeface="Arial" panose="020B0604020202020204" pitchFamily="34" charset="0"/>
                <a:sym typeface="Times New Roman"/>
              </a:rPr>
              <a:t>range of </a:t>
            </a:r>
            <a:r>
              <a:rPr lang="en-US" sz="1600" b="1" dirty="0" smtClean="0">
                <a:latin typeface="Arial" panose="020B0604020202020204" pitchFamily="34" charset="0"/>
                <a:ea typeface="Times New Roman"/>
                <a:cs typeface="Arial" panose="020B0604020202020204" pitchFamily="34" charset="0"/>
                <a:sym typeface="Times New Roman"/>
              </a:rPr>
              <a:t>stakeholder interests</a:t>
            </a:r>
            <a:endParaRPr sz="1600" b="1" dirty="0">
              <a:latin typeface="Arial" panose="020B0604020202020204" pitchFamily="34" charset="0"/>
              <a:ea typeface="Times New Roman"/>
              <a:cs typeface="Arial" panose="020B0604020202020204" pitchFamily="34" charset="0"/>
              <a:sym typeface="Times New Roman"/>
            </a:endParaRPr>
          </a:p>
          <a:p>
            <a:pPr marL="457200" lvl="0" indent="-317500" rtl="0">
              <a:spcBef>
                <a:spcPts val="0"/>
              </a:spcBef>
              <a:spcAft>
                <a:spcPts val="0"/>
              </a:spcAft>
              <a:buSzPts val="1400"/>
              <a:buFont typeface="Times New Roman"/>
              <a:buChar char="●"/>
            </a:pPr>
            <a:r>
              <a:rPr lang="en-US" sz="1600" dirty="0" smtClean="0">
                <a:latin typeface="Arial" panose="020B0604020202020204" pitchFamily="34" charset="0"/>
                <a:ea typeface="Times New Roman"/>
                <a:cs typeface="Arial" panose="020B0604020202020204" pitchFamily="34" charset="0"/>
                <a:sym typeface="Times New Roman"/>
              </a:rPr>
              <a:t>What are the issues involved? What is known and not known?</a:t>
            </a:r>
          </a:p>
          <a:p>
            <a:pPr marL="457200" lvl="0" indent="-317500" rtl="0">
              <a:spcBef>
                <a:spcPts val="0"/>
              </a:spcBef>
              <a:spcAft>
                <a:spcPts val="0"/>
              </a:spcAft>
              <a:buSzPts val="1400"/>
              <a:buFont typeface="Times New Roman"/>
              <a:buChar char="●"/>
            </a:pPr>
            <a:r>
              <a:rPr lang="en-US" sz="1600" dirty="0" smtClean="0">
                <a:latin typeface="Arial" panose="020B0604020202020204" pitchFamily="34" charset="0"/>
                <a:ea typeface="Times New Roman"/>
                <a:cs typeface="Arial" panose="020B0604020202020204" pitchFamily="34" charset="0"/>
                <a:sym typeface="Times New Roman"/>
              </a:rPr>
              <a:t>What is the territory affected? </a:t>
            </a:r>
          </a:p>
          <a:p>
            <a:pPr marL="457200" lvl="0" indent="-317500" rtl="0">
              <a:spcBef>
                <a:spcPts val="0"/>
              </a:spcBef>
              <a:spcAft>
                <a:spcPts val="0"/>
              </a:spcAft>
              <a:buSzPts val="1400"/>
              <a:buFont typeface="Times New Roman"/>
              <a:buChar char="●"/>
            </a:pPr>
            <a:r>
              <a:rPr lang="en-US" sz="1600" dirty="0" smtClean="0">
                <a:latin typeface="Arial" panose="020B0604020202020204" pitchFamily="34" charset="0"/>
                <a:ea typeface="Times New Roman"/>
                <a:cs typeface="Arial" panose="020B0604020202020204" pitchFamily="34" charset="0"/>
                <a:sym typeface="Times New Roman"/>
              </a:rPr>
              <a:t>Who are the stakeholders and what is their history?</a:t>
            </a:r>
          </a:p>
          <a:p>
            <a:pPr marL="457200" lvl="0" indent="-317500" rtl="0">
              <a:spcBef>
                <a:spcPts val="0"/>
              </a:spcBef>
              <a:spcAft>
                <a:spcPts val="0"/>
              </a:spcAft>
              <a:buSzPts val="1400"/>
              <a:buFont typeface="Times New Roman"/>
              <a:buChar char="●"/>
            </a:pPr>
            <a:r>
              <a:rPr lang="en-US" sz="1600" dirty="0" smtClean="0">
                <a:latin typeface="Arial" panose="020B0604020202020204" pitchFamily="34" charset="0"/>
                <a:ea typeface="Times New Roman"/>
                <a:cs typeface="Arial" panose="020B0604020202020204" pitchFamily="34" charset="0"/>
                <a:sym typeface="Times New Roman"/>
              </a:rPr>
              <a:t>What types of decisions will need to be made? Will working together across borders help decision-making?</a:t>
            </a:r>
            <a:endParaRPr sz="1600" dirty="0">
              <a:latin typeface="Arial" panose="020B0604020202020204" pitchFamily="34" charset="0"/>
              <a:ea typeface="Times New Roman"/>
              <a:cs typeface="Arial" panose="020B0604020202020204" pitchFamily="34" charset="0"/>
              <a:sym typeface="Times New Roman"/>
            </a:endParaRPr>
          </a:p>
        </p:txBody>
      </p:sp>
      <p:sp>
        <p:nvSpPr>
          <p:cNvPr id="7" name="Google Shape;130;p27"/>
          <p:cNvSpPr/>
          <p:nvPr/>
        </p:nvSpPr>
        <p:spPr>
          <a:xfrm>
            <a:off x="204537" y="862391"/>
            <a:ext cx="4174958" cy="748298"/>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lvl="0" algn="ctr">
              <a:buClr>
                <a:schemeClr val="dk1"/>
              </a:buClr>
              <a:buSzPts val="1100"/>
            </a:pPr>
            <a:r>
              <a:rPr lang="en" sz="2000" b="1" dirty="0" smtClean="0">
                <a:solidFill>
                  <a:schemeClr val="bg1"/>
                </a:solidFill>
                <a:latin typeface="Arial" panose="020B0604020202020204" pitchFamily="34" charset="0"/>
                <a:ea typeface="Times New Roman"/>
                <a:cs typeface="Arial" panose="020B0604020202020204" pitchFamily="34" charset="0"/>
                <a:sym typeface="Times New Roman"/>
              </a:rPr>
              <a:t>Step </a:t>
            </a:r>
            <a:r>
              <a:rPr lang="hr-HR" sz="2000" b="1" dirty="0" smtClean="0">
                <a:solidFill>
                  <a:schemeClr val="bg1"/>
                </a:solidFill>
                <a:latin typeface="Arial" panose="020B0604020202020204" pitchFamily="34" charset="0"/>
                <a:ea typeface="Times New Roman"/>
                <a:cs typeface="Arial" panose="020B0604020202020204" pitchFamily="34" charset="0"/>
                <a:sym typeface="Times New Roman"/>
              </a:rPr>
              <a:t>2</a:t>
            </a:r>
            <a:r>
              <a:rPr lang="en" sz="2000" b="1" dirty="0" smtClean="0">
                <a:solidFill>
                  <a:schemeClr val="bg1"/>
                </a:solidFill>
                <a:latin typeface="Arial" panose="020B0604020202020204" pitchFamily="34" charset="0"/>
                <a:ea typeface="Times New Roman"/>
                <a:cs typeface="Arial" panose="020B0604020202020204" pitchFamily="34" charset="0"/>
                <a:sym typeface="Times New Roman"/>
              </a:rPr>
              <a:t>: </a:t>
            </a:r>
            <a:r>
              <a:rPr lang="en" sz="2000" b="1" dirty="0">
                <a:solidFill>
                  <a:schemeClr val="bg1"/>
                </a:solidFill>
                <a:latin typeface="Arial" panose="020B0604020202020204" pitchFamily="34" charset="0"/>
                <a:ea typeface="Times New Roman"/>
                <a:cs typeface="Arial" panose="020B0604020202020204" pitchFamily="34" charset="0"/>
                <a:sym typeface="Times New Roman"/>
              </a:rPr>
              <a:t>Constituency for </a:t>
            </a:r>
            <a:r>
              <a:rPr lang="hr-HR" sz="2000" b="1" dirty="0">
                <a:solidFill>
                  <a:schemeClr val="bg1"/>
                </a:solidFill>
                <a:latin typeface="Arial" panose="020B0604020202020204" pitchFamily="34" charset="0"/>
                <a:ea typeface="Times New Roman"/>
                <a:cs typeface="Arial" panose="020B0604020202020204" pitchFamily="34" charset="0"/>
                <a:sym typeface="Times New Roman"/>
              </a:rPr>
              <a:t>C</a:t>
            </a:r>
            <a:r>
              <a:rPr lang="en" sz="2000" b="1" dirty="0" smtClean="0">
                <a:solidFill>
                  <a:schemeClr val="bg1"/>
                </a:solidFill>
                <a:latin typeface="Arial" panose="020B0604020202020204" pitchFamily="34" charset="0"/>
                <a:ea typeface="Times New Roman"/>
                <a:cs typeface="Arial" panose="020B0604020202020204" pitchFamily="34" charset="0"/>
                <a:sym typeface="Times New Roman"/>
              </a:rPr>
              <a:t>hange</a:t>
            </a:r>
            <a:endParaRPr sz="20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8" name="Google Shape;130;p27"/>
          <p:cNvSpPr/>
          <p:nvPr/>
        </p:nvSpPr>
        <p:spPr>
          <a:xfrm>
            <a:off x="4511842" y="862391"/>
            <a:ext cx="4391526" cy="748298"/>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lvl="0" algn="ctr">
              <a:buClr>
                <a:schemeClr val="dk1"/>
              </a:buClr>
              <a:buSzPts val="1100"/>
            </a:pPr>
            <a:r>
              <a:rPr lang="en" sz="2000" b="1" dirty="0" smtClean="0">
                <a:solidFill>
                  <a:schemeClr val="bg1"/>
                </a:solidFill>
                <a:latin typeface="Arial" panose="020B0604020202020204" pitchFamily="34" charset="0"/>
                <a:ea typeface="Times New Roman"/>
                <a:cs typeface="Arial" panose="020B0604020202020204" pitchFamily="34" charset="0"/>
                <a:sym typeface="Times New Roman"/>
              </a:rPr>
              <a:t>Step </a:t>
            </a:r>
            <a:r>
              <a:rPr lang="hr-HR" sz="2000" b="1" dirty="0" smtClean="0">
                <a:solidFill>
                  <a:schemeClr val="bg1"/>
                </a:solidFill>
                <a:latin typeface="Arial" panose="020B0604020202020204" pitchFamily="34" charset="0"/>
                <a:ea typeface="Times New Roman"/>
                <a:cs typeface="Arial" panose="020B0604020202020204" pitchFamily="34" charset="0"/>
                <a:sym typeface="Times New Roman"/>
              </a:rPr>
              <a:t>3</a:t>
            </a:r>
            <a:r>
              <a:rPr lang="en" sz="2000" b="1" dirty="0" smtClean="0">
                <a:solidFill>
                  <a:schemeClr val="bg1"/>
                </a:solidFill>
                <a:latin typeface="Arial" panose="020B0604020202020204" pitchFamily="34" charset="0"/>
                <a:ea typeface="Times New Roman"/>
                <a:cs typeface="Arial" panose="020B0604020202020204" pitchFamily="34" charset="0"/>
                <a:sym typeface="Times New Roman"/>
              </a:rPr>
              <a:t>: </a:t>
            </a:r>
            <a:r>
              <a:rPr lang="en" sz="2000" b="1" dirty="0">
                <a:solidFill>
                  <a:schemeClr val="bg1"/>
                </a:solidFill>
                <a:latin typeface="Arial" panose="020B0604020202020204" pitchFamily="34" charset="0"/>
                <a:ea typeface="Times New Roman"/>
                <a:cs typeface="Arial" panose="020B0604020202020204" pitchFamily="34" charset="0"/>
                <a:sym typeface="Times New Roman"/>
              </a:rPr>
              <a:t>Scope of the </a:t>
            </a:r>
            <a:r>
              <a:rPr lang="hr-HR" sz="2000" b="1" dirty="0">
                <a:solidFill>
                  <a:schemeClr val="bg1"/>
                </a:solidFill>
                <a:latin typeface="Arial" panose="020B0604020202020204" pitchFamily="34" charset="0"/>
                <a:ea typeface="Times New Roman"/>
                <a:cs typeface="Arial" panose="020B0604020202020204" pitchFamily="34" charset="0"/>
                <a:sym typeface="Times New Roman"/>
              </a:rPr>
              <a:t>I</a:t>
            </a:r>
            <a:r>
              <a:rPr lang="en" sz="2000" b="1" dirty="0" smtClean="0">
                <a:solidFill>
                  <a:schemeClr val="bg1"/>
                </a:solidFill>
                <a:latin typeface="Arial" panose="020B0604020202020204" pitchFamily="34" charset="0"/>
                <a:ea typeface="Times New Roman"/>
                <a:cs typeface="Arial" panose="020B0604020202020204" pitchFamily="34" charset="0"/>
                <a:sym typeface="Times New Roman"/>
              </a:rPr>
              <a:t>ssue</a:t>
            </a:r>
            <a:endParaRPr sz="20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2" name="Title 1"/>
          <p:cNvSpPr>
            <a:spLocks noGrp="1"/>
          </p:cNvSpPr>
          <p:nvPr>
            <p:ph type="title"/>
          </p:nvPr>
        </p:nvSpPr>
        <p:spPr/>
        <p:txBody>
          <a:bodyPr/>
          <a:lstStyle/>
          <a:p>
            <a:r>
              <a:rPr lang="en-GB" smtClean="0"/>
              <a:t>Diagnose: Assessing the Enabling Environment </a:t>
            </a:r>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88"/>
        <p:cNvGrpSpPr/>
        <p:nvPr/>
      </p:nvGrpSpPr>
      <p:grpSpPr>
        <a:xfrm>
          <a:off x="0" y="0"/>
          <a:ext cx="0" cy="0"/>
          <a:chOff x="0" y="0"/>
          <a:chExt cx="0" cy="0"/>
        </a:xfrm>
      </p:grpSpPr>
      <p:sp>
        <p:nvSpPr>
          <p:cNvPr id="192" name="Google Shape;192;p32"/>
          <p:cNvSpPr/>
          <p:nvPr/>
        </p:nvSpPr>
        <p:spPr>
          <a:xfrm>
            <a:off x="152399" y="1429370"/>
            <a:ext cx="5346033" cy="1485951"/>
          </a:xfrm>
          <a:prstGeom prst="rect">
            <a:avLst/>
          </a:pr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139700">
              <a:spcAft>
                <a:spcPts val="600"/>
              </a:spcAft>
              <a:buSzPts val="1400"/>
            </a:pPr>
            <a:r>
              <a:rPr lang="en-GB" sz="1600" b="1" dirty="0">
                <a:latin typeface="Arial" panose="020B0604020202020204" pitchFamily="34" charset="0"/>
                <a:ea typeface="Times New Roman"/>
                <a:cs typeface="Arial" panose="020B0604020202020204" pitchFamily="34" charset="0"/>
                <a:sym typeface="Times New Roman"/>
              </a:rPr>
              <a:t>No one </a:t>
            </a:r>
            <a:r>
              <a:rPr lang="en-GB" sz="1600" b="1" dirty="0" smtClean="0">
                <a:latin typeface="Arial" panose="020B0604020202020204" pitchFamily="34" charset="0"/>
                <a:ea typeface="Times New Roman"/>
                <a:cs typeface="Arial" panose="020B0604020202020204" pitchFamily="34" charset="0"/>
                <a:sym typeface="Times New Roman"/>
              </a:rPr>
              <a:t>person/ group will </a:t>
            </a:r>
            <a:r>
              <a:rPr lang="en-GB" sz="1600" b="1" dirty="0">
                <a:latin typeface="Arial" panose="020B0604020202020204" pitchFamily="34" charset="0"/>
                <a:ea typeface="Times New Roman"/>
                <a:cs typeface="Arial" panose="020B0604020202020204" pitchFamily="34" charset="0"/>
                <a:sym typeface="Times New Roman"/>
              </a:rPr>
              <a:t>have all the necessary resources to deal with the transboundary issue.</a:t>
            </a:r>
          </a:p>
          <a:p>
            <a:pPr marL="457200" indent="-317500">
              <a:buSzPts val="1400"/>
              <a:buFont typeface="Times New Roman"/>
              <a:buChar char="●"/>
            </a:pPr>
            <a:r>
              <a:rPr lang="en-US" sz="1600" dirty="0" smtClean="0">
                <a:latin typeface="Arial" panose="020B0604020202020204" pitchFamily="34" charset="0"/>
                <a:ea typeface="Times New Roman"/>
                <a:cs typeface="Arial" panose="020B0604020202020204" pitchFamily="34" charset="0"/>
                <a:sym typeface="Times New Roman"/>
              </a:rPr>
              <a:t>What </a:t>
            </a:r>
            <a:r>
              <a:rPr lang="en-US" sz="1600" dirty="0">
                <a:latin typeface="Arial" panose="020B0604020202020204" pitchFamily="34" charset="0"/>
                <a:ea typeface="Times New Roman"/>
                <a:cs typeface="Arial" panose="020B0604020202020204" pitchFamily="34" charset="0"/>
                <a:sym typeface="Times New Roman"/>
              </a:rPr>
              <a:t>assets do different partners bring?</a:t>
            </a:r>
          </a:p>
          <a:p>
            <a:pPr marL="457200" indent="-317500">
              <a:buSzPts val="1400"/>
              <a:buFont typeface="Times New Roman"/>
              <a:buChar char="●"/>
            </a:pPr>
            <a:r>
              <a:rPr lang="en-US" sz="1600" dirty="0">
                <a:latin typeface="Arial" panose="020B0604020202020204" pitchFamily="34" charset="0"/>
                <a:ea typeface="Times New Roman"/>
                <a:cs typeface="Arial" panose="020B0604020202020204" pitchFamily="34" charset="0"/>
                <a:sym typeface="Times New Roman"/>
              </a:rPr>
              <a:t>What resources are missing</a:t>
            </a:r>
            <a:r>
              <a:rPr lang="en-US" sz="1600" dirty="0" smtClean="0">
                <a:latin typeface="Arial" panose="020B0604020202020204" pitchFamily="34" charset="0"/>
                <a:ea typeface="Times New Roman"/>
                <a:cs typeface="Arial" panose="020B0604020202020204" pitchFamily="34" charset="0"/>
                <a:sym typeface="Times New Roman"/>
              </a:rPr>
              <a:t>?</a:t>
            </a:r>
            <a:endParaRPr lang="en-US" sz="1600" dirty="0">
              <a:latin typeface="Arial" panose="020B0604020202020204" pitchFamily="34" charset="0"/>
              <a:ea typeface="Times New Roman"/>
              <a:cs typeface="Arial" panose="020B0604020202020204" pitchFamily="34" charset="0"/>
              <a:sym typeface="Times New Roman"/>
            </a:endParaRPr>
          </a:p>
        </p:txBody>
      </p:sp>
      <p:sp>
        <p:nvSpPr>
          <p:cNvPr id="6" name="Google Shape;130;p27"/>
          <p:cNvSpPr/>
          <p:nvPr/>
        </p:nvSpPr>
        <p:spPr>
          <a:xfrm>
            <a:off x="152400" y="835786"/>
            <a:ext cx="8690386" cy="5466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gn="ctr">
              <a:buClr>
                <a:schemeClr val="dk1"/>
              </a:buClr>
              <a:buSzPts val="1100"/>
            </a:pPr>
            <a:r>
              <a:rPr lang="en" sz="2000" b="1" dirty="0">
                <a:solidFill>
                  <a:schemeClr val="bg1"/>
                </a:solidFill>
                <a:latin typeface="Arial" panose="020B0604020202020204" pitchFamily="34" charset="0"/>
                <a:ea typeface="Times New Roman"/>
                <a:cs typeface="Arial" panose="020B0604020202020204" pitchFamily="34" charset="0"/>
                <a:sym typeface="Times New Roman"/>
              </a:rPr>
              <a:t>Step </a:t>
            </a:r>
            <a:r>
              <a:rPr lang="hr-HR" sz="2000" b="1" dirty="0">
                <a:solidFill>
                  <a:schemeClr val="bg1"/>
                </a:solidFill>
                <a:latin typeface="Arial" panose="020B0604020202020204" pitchFamily="34" charset="0"/>
                <a:ea typeface="Times New Roman"/>
                <a:cs typeface="Arial" panose="020B0604020202020204" pitchFamily="34" charset="0"/>
                <a:sym typeface="Times New Roman"/>
              </a:rPr>
              <a:t>4</a:t>
            </a:r>
            <a:r>
              <a:rPr lang="en" sz="2000" b="1" dirty="0">
                <a:solidFill>
                  <a:schemeClr val="bg1"/>
                </a:solidFill>
                <a:latin typeface="Arial" panose="020B0604020202020204" pitchFamily="34" charset="0"/>
                <a:ea typeface="Times New Roman"/>
                <a:cs typeface="Arial" panose="020B0604020202020204" pitchFamily="34" charset="0"/>
                <a:sym typeface="Times New Roman"/>
              </a:rPr>
              <a:t>: C</a:t>
            </a:r>
            <a:r>
              <a:rPr lang="hr-HR" sz="2000" b="1" dirty="0">
                <a:solidFill>
                  <a:schemeClr val="bg1"/>
                </a:solidFill>
                <a:latin typeface="Arial" panose="020B0604020202020204" pitchFamily="34" charset="0"/>
                <a:ea typeface="Times New Roman"/>
                <a:cs typeface="Arial" panose="020B0604020202020204" pitchFamily="34" charset="0"/>
                <a:sym typeface="Times New Roman"/>
              </a:rPr>
              <a:t>apacity to Work Across Boundaries</a:t>
            </a:r>
            <a:r>
              <a:rPr lang="en" sz="2000" b="1" dirty="0">
                <a:solidFill>
                  <a:schemeClr val="bg1"/>
                </a:solidFill>
                <a:latin typeface="Arial" panose="020B0604020202020204" pitchFamily="34" charset="0"/>
                <a:ea typeface="Times New Roman"/>
                <a:cs typeface="Arial" panose="020B0604020202020204" pitchFamily="34" charset="0"/>
                <a:sym typeface="Times New Roman"/>
              </a:rPr>
              <a:t> </a:t>
            </a:r>
            <a:endParaRPr sz="2000" b="1" dirty="0">
              <a:solidFill>
                <a:schemeClr val="bg1"/>
              </a:solidFill>
              <a:latin typeface="Arial" panose="020B0604020202020204" pitchFamily="34" charset="0"/>
              <a:ea typeface="Times New Roman"/>
              <a:cs typeface="Arial" panose="020B0604020202020204" pitchFamily="34" charset="0"/>
              <a:sym typeface="Times New Roman"/>
            </a:endParaRPr>
          </a:p>
        </p:txBody>
      </p:sp>
      <p:pic>
        <p:nvPicPr>
          <p:cNvPr id="8" name="Google Shape;111;p18"/>
          <p:cNvPicPr preferRelativeResize="0"/>
          <p:nvPr/>
        </p:nvPicPr>
        <p:blipFill>
          <a:blip r:embed="rId3">
            <a:alphaModFix/>
          </a:blip>
          <a:stretch>
            <a:fillRect/>
          </a:stretch>
        </p:blipFill>
        <p:spPr>
          <a:xfrm>
            <a:off x="152400" y="3019175"/>
            <a:ext cx="8690386" cy="1923374"/>
          </a:xfrm>
          <a:prstGeom prst="rect">
            <a:avLst/>
          </a:prstGeom>
          <a:noFill/>
          <a:ln>
            <a:noFill/>
          </a:ln>
        </p:spPr>
      </p:pic>
      <p:sp>
        <p:nvSpPr>
          <p:cNvPr id="2" name="Title 1"/>
          <p:cNvSpPr>
            <a:spLocks noGrp="1"/>
          </p:cNvSpPr>
          <p:nvPr>
            <p:ph type="title"/>
          </p:nvPr>
        </p:nvSpPr>
        <p:spPr>
          <a:xfrm>
            <a:off x="1097281" y="233352"/>
            <a:ext cx="8046720" cy="461665"/>
          </a:xfrm>
        </p:spPr>
        <p:txBody>
          <a:bodyPr/>
          <a:lstStyle/>
          <a:p>
            <a:r>
              <a:rPr lang="en-GB" dirty="0" smtClean="0"/>
              <a:t>Diagnose: Assessing the Enabling Environment </a:t>
            </a:r>
            <a:endParaRPr lang="en-GB" dirty="0"/>
          </a:p>
        </p:txBody>
      </p:sp>
      <p:sp>
        <p:nvSpPr>
          <p:cNvPr id="9" name="Google Shape;192;p32"/>
          <p:cNvSpPr/>
          <p:nvPr/>
        </p:nvSpPr>
        <p:spPr>
          <a:xfrm>
            <a:off x="5594684" y="1429370"/>
            <a:ext cx="3248102" cy="1485951"/>
          </a:xfrm>
          <a:prstGeom prst="rect">
            <a:avLst/>
          </a:pr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114300" lvl="0">
              <a:spcAft>
                <a:spcPts val="600"/>
              </a:spcAft>
              <a:buSzPts val="1800"/>
            </a:pPr>
            <a:r>
              <a:rPr lang="en" sz="1600" b="1" i="1" dirty="0" smtClean="0">
                <a:latin typeface="Arial" panose="020B0604020202020204" pitchFamily="34" charset="0"/>
                <a:ea typeface="Times New Roman"/>
                <a:cs typeface="Arial" panose="020B0604020202020204" pitchFamily="34" charset="0"/>
                <a:sym typeface="Times New Roman"/>
              </a:rPr>
              <a:t>Considerations</a:t>
            </a:r>
            <a:endParaRPr lang="en" sz="1600" b="1" i="1" dirty="0">
              <a:latin typeface="Arial" panose="020B0604020202020204" pitchFamily="34" charset="0"/>
              <a:ea typeface="Times New Roman"/>
              <a:cs typeface="Arial" panose="020B0604020202020204" pitchFamily="34" charset="0"/>
              <a:sym typeface="Times New Roman"/>
            </a:endParaRPr>
          </a:p>
          <a:p>
            <a:pPr marL="457200" indent="-317500">
              <a:buSzPts val="1400"/>
              <a:buFont typeface="Times New Roman"/>
              <a:buChar char="●"/>
            </a:pPr>
            <a:r>
              <a:rPr lang="en-US" sz="1600" dirty="0" smtClean="0">
                <a:latin typeface="Arial" panose="020B0604020202020204" pitchFamily="34" charset="0"/>
                <a:ea typeface="Times New Roman"/>
                <a:cs typeface="Arial" panose="020B0604020202020204" pitchFamily="34" charset="0"/>
                <a:sym typeface="Times New Roman"/>
              </a:rPr>
              <a:t>Capacity can grow over time</a:t>
            </a:r>
            <a:endParaRPr lang="en-US" sz="1600" dirty="0">
              <a:latin typeface="Arial" panose="020B0604020202020204" pitchFamily="34" charset="0"/>
              <a:ea typeface="Times New Roman"/>
              <a:cs typeface="Arial" panose="020B0604020202020204" pitchFamily="34" charset="0"/>
              <a:sym typeface="Times New Roman"/>
            </a:endParaRPr>
          </a:p>
          <a:p>
            <a:pPr marL="457200" indent="-317500">
              <a:buSzPts val="1400"/>
              <a:buFont typeface="Times New Roman"/>
              <a:buChar char="●"/>
            </a:pPr>
            <a:r>
              <a:rPr lang="en-US" sz="1600" dirty="0">
                <a:latin typeface="Arial" panose="020B0604020202020204" pitchFamily="34" charset="0"/>
                <a:ea typeface="Times New Roman"/>
                <a:cs typeface="Arial" panose="020B0604020202020204" pitchFamily="34" charset="0"/>
                <a:sym typeface="Times New Roman"/>
              </a:rPr>
              <a:t>But need to be realistic</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51"/>
        <p:cNvGrpSpPr/>
        <p:nvPr/>
      </p:nvGrpSpPr>
      <p:grpSpPr>
        <a:xfrm>
          <a:off x="0" y="0"/>
          <a:ext cx="0" cy="0"/>
          <a:chOff x="0" y="0"/>
          <a:chExt cx="0" cy="0"/>
        </a:xfrm>
      </p:grpSpPr>
      <p:pic>
        <p:nvPicPr>
          <p:cNvPr id="154" name="Google Shape;154;p29"/>
          <p:cNvPicPr preferRelativeResize="0"/>
          <p:nvPr/>
        </p:nvPicPr>
        <p:blipFill rotWithShape="1">
          <a:blip r:embed="rId3" cstate="screen">
            <a:alphaModFix/>
            <a:extLst>
              <a:ext uri="{28A0092B-C50C-407E-A947-70E740481C1C}">
                <a14:useLocalDpi xmlns:a14="http://schemas.microsoft.com/office/drawing/2010/main"/>
              </a:ext>
            </a:extLst>
          </a:blip>
          <a:srcRect l="1872" t="1983" r="2235" b="509"/>
          <a:stretch/>
        </p:blipFill>
        <p:spPr>
          <a:xfrm>
            <a:off x="320040" y="950976"/>
            <a:ext cx="4572000" cy="3941064"/>
          </a:xfrm>
          <a:prstGeom prst="rect">
            <a:avLst/>
          </a:prstGeom>
          <a:noFill/>
          <a:ln>
            <a:noFill/>
          </a:ln>
        </p:spPr>
      </p:pic>
      <p:sp>
        <p:nvSpPr>
          <p:cNvPr id="155" name="Google Shape;155;p29"/>
          <p:cNvSpPr/>
          <p:nvPr/>
        </p:nvSpPr>
        <p:spPr>
          <a:xfrm>
            <a:off x="5183225" y="1307484"/>
            <a:ext cx="3798300" cy="546600"/>
          </a:xfrm>
          <a:prstGeom prst="round2SameRect">
            <a:avLst>
              <a:gd name="adj1" fmla="val 16667"/>
              <a:gd name="adj2" fmla="val 0"/>
            </a:avLst>
          </a:prstGeom>
          <a:solidFill>
            <a:srgbClr val="266957"/>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bg1"/>
                </a:solidFill>
                <a:latin typeface="Arial" panose="020B0604020202020204" pitchFamily="34" charset="0"/>
                <a:ea typeface="Times New Roman"/>
                <a:cs typeface="Arial" panose="020B0604020202020204" pitchFamily="34" charset="0"/>
                <a:sym typeface="Times New Roman"/>
              </a:rPr>
              <a:t>Stakeholder </a:t>
            </a:r>
            <a:r>
              <a:rPr lang="hr-HR" sz="2200" b="1" dirty="0">
                <a:solidFill>
                  <a:schemeClr val="bg1"/>
                </a:solidFill>
                <a:latin typeface="Arial" panose="020B0604020202020204" pitchFamily="34" charset="0"/>
                <a:ea typeface="Times New Roman"/>
                <a:cs typeface="Arial" panose="020B0604020202020204" pitchFamily="34" charset="0"/>
                <a:sym typeface="Times New Roman"/>
              </a:rPr>
              <a:t>A</a:t>
            </a:r>
            <a:r>
              <a:rPr lang="en" sz="2200" b="1" dirty="0" smtClean="0">
                <a:solidFill>
                  <a:schemeClr val="bg1"/>
                </a:solidFill>
                <a:latin typeface="Arial" panose="020B0604020202020204" pitchFamily="34" charset="0"/>
                <a:ea typeface="Times New Roman"/>
                <a:cs typeface="Arial" panose="020B0604020202020204" pitchFamily="34" charset="0"/>
                <a:sym typeface="Times New Roman"/>
              </a:rPr>
              <a:t>nalysis</a:t>
            </a:r>
            <a:endParaRPr sz="2200" b="1" dirty="0">
              <a:solidFill>
                <a:schemeClr val="bg1"/>
              </a:solidFill>
              <a:latin typeface="Arial" panose="020B0604020202020204" pitchFamily="34" charset="0"/>
              <a:ea typeface="Times New Roman"/>
              <a:cs typeface="Arial" panose="020B0604020202020204" pitchFamily="34" charset="0"/>
              <a:sym typeface="Times New Roman"/>
            </a:endParaRPr>
          </a:p>
        </p:txBody>
      </p:sp>
      <p:sp>
        <p:nvSpPr>
          <p:cNvPr id="156" name="Google Shape;156;p29"/>
          <p:cNvSpPr/>
          <p:nvPr/>
        </p:nvSpPr>
        <p:spPr>
          <a:xfrm>
            <a:off x="5183225" y="1946525"/>
            <a:ext cx="3798300" cy="546600"/>
          </a:xfrm>
          <a:prstGeom prst="rect">
            <a:avLst/>
          </a:prstGeom>
          <a:solidFill>
            <a:srgbClr val="266957">
              <a:alpha val="50196"/>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latin typeface="Arial" panose="020B0604020202020204" pitchFamily="34" charset="0"/>
                <a:ea typeface="Times New Roman"/>
                <a:cs typeface="Arial" panose="020B0604020202020204" pitchFamily="34" charset="0"/>
                <a:sym typeface="Times New Roman"/>
              </a:rPr>
              <a:t>Focus </a:t>
            </a:r>
            <a:r>
              <a:rPr lang="hr-HR" sz="2000" dirty="0" smtClean="0">
                <a:latin typeface="Arial" panose="020B0604020202020204" pitchFamily="34" charset="0"/>
                <a:ea typeface="Times New Roman"/>
                <a:cs typeface="Arial" panose="020B0604020202020204" pitchFamily="34" charset="0"/>
                <a:sym typeface="Times New Roman"/>
              </a:rPr>
              <a:t>g</a:t>
            </a:r>
            <a:r>
              <a:rPr lang="en" sz="2000" dirty="0" smtClean="0">
                <a:latin typeface="Arial" panose="020B0604020202020204" pitchFamily="34" charset="0"/>
                <a:ea typeface="Times New Roman"/>
                <a:cs typeface="Arial" panose="020B0604020202020204" pitchFamily="34" charset="0"/>
                <a:sym typeface="Times New Roman"/>
              </a:rPr>
              <a:t>roups </a:t>
            </a:r>
            <a:endParaRPr sz="2000" dirty="0">
              <a:latin typeface="Arial" panose="020B0604020202020204" pitchFamily="34" charset="0"/>
              <a:ea typeface="Times New Roman"/>
              <a:cs typeface="Arial" panose="020B0604020202020204" pitchFamily="34" charset="0"/>
              <a:sym typeface="Times New Roman"/>
            </a:endParaRPr>
          </a:p>
        </p:txBody>
      </p:sp>
      <p:sp>
        <p:nvSpPr>
          <p:cNvPr id="157" name="Google Shape;157;p29"/>
          <p:cNvSpPr/>
          <p:nvPr/>
        </p:nvSpPr>
        <p:spPr>
          <a:xfrm>
            <a:off x="5183225" y="2614975"/>
            <a:ext cx="3798300" cy="546600"/>
          </a:xfrm>
          <a:prstGeom prst="rect">
            <a:avLst/>
          </a:prstGeom>
          <a:solidFill>
            <a:srgbClr val="266957">
              <a:alpha val="50196"/>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smtClean="0">
                <a:latin typeface="Arial" panose="020B0604020202020204" pitchFamily="34" charset="0"/>
                <a:ea typeface="Times New Roman"/>
                <a:cs typeface="Arial" panose="020B0604020202020204" pitchFamily="34" charset="0"/>
                <a:sym typeface="Times New Roman"/>
              </a:rPr>
              <a:t>Semi-</a:t>
            </a:r>
            <a:r>
              <a:rPr lang="hr-HR" sz="2000" dirty="0" smtClean="0">
                <a:latin typeface="Arial" panose="020B0604020202020204" pitchFamily="34" charset="0"/>
                <a:ea typeface="Times New Roman"/>
                <a:cs typeface="Arial" panose="020B0604020202020204" pitchFamily="34" charset="0"/>
                <a:sym typeface="Times New Roman"/>
              </a:rPr>
              <a:t>s</a:t>
            </a:r>
            <a:r>
              <a:rPr lang="en" sz="2000" dirty="0" smtClean="0">
                <a:latin typeface="Arial" panose="020B0604020202020204" pitchFamily="34" charset="0"/>
                <a:ea typeface="Times New Roman"/>
                <a:cs typeface="Arial" panose="020B0604020202020204" pitchFamily="34" charset="0"/>
                <a:sym typeface="Times New Roman"/>
              </a:rPr>
              <a:t>tructured </a:t>
            </a:r>
            <a:r>
              <a:rPr lang="hr-HR" sz="2000" dirty="0">
                <a:latin typeface="Arial" panose="020B0604020202020204" pitchFamily="34" charset="0"/>
                <a:ea typeface="Times New Roman"/>
                <a:cs typeface="Arial" panose="020B0604020202020204" pitchFamily="34" charset="0"/>
                <a:sym typeface="Times New Roman"/>
              </a:rPr>
              <a:t>i</a:t>
            </a:r>
            <a:r>
              <a:rPr lang="en" sz="2000" dirty="0" smtClean="0">
                <a:latin typeface="Arial" panose="020B0604020202020204" pitchFamily="34" charset="0"/>
                <a:ea typeface="Times New Roman"/>
                <a:cs typeface="Arial" panose="020B0604020202020204" pitchFamily="34" charset="0"/>
                <a:sym typeface="Times New Roman"/>
              </a:rPr>
              <a:t>nterviews</a:t>
            </a:r>
            <a:endParaRPr sz="2000" dirty="0">
              <a:latin typeface="Arial" panose="020B0604020202020204" pitchFamily="34" charset="0"/>
              <a:ea typeface="Times New Roman"/>
              <a:cs typeface="Arial" panose="020B0604020202020204" pitchFamily="34" charset="0"/>
              <a:sym typeface="Times New Roman"/>
            </a:endParaRPr>
          </a:p>
        </p:txBody>
      </p:sp>
      <p:sp>
        <p:nvSpPr>
          <p:cNvPr id="158" name="Google Shape;158;p29"/>
          <p:cNvSpPr/>
          <p:nvPr/>
        </p:nvSpPr>
        <p:spPr>
          <a:xfrm>
            <a:off x="5183225" y="3283425"/>
            <a:ext cx="3798300" cy="546600"/>
          </a:xfrm>
          <a:prstGeom prst="rect">
            <a:avLst/>
          </a:prstGeom>
          <a:solidFill>
            <a:srgbClr val="266957">
              <a:alpha val="50196"/>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latin typeface="Arial" panose="020B0604020202020204" pitchFamily="34" charset="0"/>
                <a:ea typeface="Times New Roman"/>
                <a:cs typeface="Arial" panose="020B0604020202020204" pitchFamily="34" charset="0"/>
                <a:sym typeface="Times New Roman"/>
              </a:rPr>
              <a:t>Snowball </a:t>
            </a:r>
            <a:r>
              <a:rPr lang="hr-HR" sz="2000" dirty="0" smtClean="0">
                <a:latin typeface="Arial" panose="020B0604020202020204" pitchFamily="34" charset="0"/>
                <a:ea typeface="Times New Roman"/>
                <a:cs typeface="Arial" panose="020B0604020202020204" pitchFamily="34" charset="0"/>
                <a:sym typeface="Times New Roman"/>
              </a:rPr>
              <a:t>s</a:t>
            </a:r>
            <a:r>
              <a:rPr lang="en" sz="2000" dirty="0" smtClean="0">
                <a:latin typeface="Arial" panose="020B0604020202020204" pitchFamily="34" charset="0"/>
                <a:ea typeface="Times New Roman"/>
                <a:cs typeface="Arial" panose="020B0604020202020204" pitchFamily="34" charset="0"/>
                <a:sym typeface="Times New Roman"/>
              </a:rPr>
              <a:t>ampling</a:t>
            </a:r>
            <a:endParaRPr sz="2000" dirty="0">
              <a:latin typeface="Arial" panose="020B0604020202020204" pitchFamily="34" charset="0"/>
              <a:ea typeface="Times New Roman"/>
              <a:cs typeface="Arial" panose="020B0604020202020204" pitchFamily="34" charset="0"/>
              <a:sym typeface="Times New Roman"/>
            </a:endParaRPr>
          </a:p>
        </p:txBody>
      </p:sp>
      <p:sp>
        <p:nvSpPr>
          <p:cNvPr id="159" name="Google Shape;159;p29"/>
          <p:cNvSpPr/>
          <p:nvPr/>
        </p:nvSpPr>
        <p:spPr>
          <a:xfrm>
            <a:off x="5183225" y="3951875"/>
            <a:ext cx="3798300" cy="546600"/>
          </a:xfrm>
          <a:prstGeom prst="rect">
            <a:avLst/>
          </a:prstGeom>
          <a:solidFill>
            <a:srgbClr val="266957">
              <a:alpha val="50196"/>
            </a:srgbClr>
          </a:solidFill>
          <a:ln w="28575" cap="flat" cmpd="sng">
            <a:solidFill>
              <a:srgbClr val="266957"/>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latin typeface="Arial" panose="020B0604020202020204" pitchFamily="34" charset="0"/>
                <a:ea typeface="Times New Roman"/>
                <a:cs typeface="Arial" panose="020B0604020202020204" pitchFamily="34" charset="0"/>
                <a:sym typeface="Times New Roman"/>
              </a:rPr>
              <a:t>Social </a:t>
            </a:r>
            <a:r>
              <a:rPr lang="hr-HR" sz="2000" dirty="0" smtClean="0">
                <a:latin typeface="Arial" panose="020B0604020202020204" pitchFamily="34" charset="0"/>
                <a:ea typeface="Times New Roman"/>
                <a:cs typeface="Arial" panose="020B0604020202020204" pitchFamily="34" charset="0"/>
                <a:sym typeface="Times New Roman"/>
              </a:rPr>
              <a:t>n</a:t>
            </a:r>
            <a:r>
              <a:rPr lang="en" sz="2000" dirty="0" smtClean="0">
                <a:latin typeface="Arial" panose="020B0604020202020204" pitchFamily="34" charset="0"/>
                <a:ea typeface="Times New Roman"/>
                <a:cs typeface="Arial" panose="020B0604020202020204" pitchFamily="34" charset="0"/>
                <a:sym typeface="Times New Roman"/>
              </a:rPr>
              <a:t>etwork </a:t>
            </a:r>
            <a:r>
              <a:rPr lang="hr-HR" sz="2000" dirty="0">
                <a:latin typeface="Arial" panose="020B0604020202020204" pitchFamily="34" charset="0"/>
                <a:ea typeface="Times New Roman"/>
                <a:cs typeface="Arial" panose="020B0604020202020204" pitchFamily="34" charset="0"/>
                <a:sym typeface="Times New Roman"/>
              </a:rPr>
              <a:t>a</a:t>
            </a:r>
            <a:r>
              <a:rPr lang="en" sz="2000" dirty="0" smtClean="0">
                <a:latin typeface="Arial" panose="020B0604020202020204" pitchFamily="34" charset="0"/>
                <a:ea typeface="Times New Roman"/>
                <a:cs typeface="Arial" panose="020B0604020202020204" pitchFamily="34" charset="0"/>
                <a:sym typeface="Times New Roman"/>
              </a:rPr>
              <a:t>nalysis</a:t>
            </a:r>
            <a:endParaRPr sz="2000" dirty="0">
              <a:latin typeface="Arial" panose="020B0604020202020204" pitchFamily="34" charset="0"/>
              <a:ea typeface="Times New Roman"/>
              <a:cs typeface="Arial" panose="020B0604020202020204" pitchFamily="34" charset="0"/>
              <a:sym typeface="Times New Roman"/>
            </a:endParaRPr>
          </a:p>
        </p:txBody>
      </p:sp>
      <p:sp>
        <p:nvSpPr>
          <p:cNvPr id="2" name="Title 1"/>
          <p:cNvSpPr>
            <a:spLocks noGrp="1"/>
          </p:cNvSpPr>
          <p:nvPr>
            <p:ph type="title"/>
          </p:nvPr>
        </p:nvSpPr>
        <p:spPr>
          <a:xfrm>
            <a:off x="1097281" y="233352"/>
            <a:ext cx="8046720" cy="461665"/>
          </a:xfrm>
        </p:spPr>
        <p:txBody>
          <a:bodyPr/>
          <a:lstStyle/>
          <a:p>
            <a:r>
              <a:rPr lang="en-GB" dirty="0" smtClean="0"/>
              <a:t>Diagnose: Assessing Feasibility </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63"/>
        <p:cNvGrpSpPr/>
        <p:nvPr/>
      </p:nvGrpSpPr>
      <p:grpSpPr>
        <a:xfrm>
          <a:off x="0" y="0"/>
          <a:ext cx="0" cy="0"/>
          <a:chOff x="0" y="0"/>
          <a:chExt cx="0" cy="0"/>
        </a:xfrm>
      </p:grpSpPr>
      <p:pic>
        <p:nvPicPr>
          <p:cNvPr id="164" name="Google Shape;164;p30"/>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123975" y="2810053"/>
            <a:ext cx="3327399" cy="2182397"/>
          </a:xfrm>
          <a:prstGeom prst="rect">
            <a:avLst/>
          </a:prstGeom>
          <a:noFill/>
          <a:ln>
            <a:noFill/>
          </a:ln>
        </p:spPr>
      </p:pic>
      <p:sp>
        <p:nvSpPr>
          <p:cNvPr id="2" name="Title 1"/>
          <p:cNvSpPr>
            <a:spLocks noGrp="1"/>
          </p:cNvSpPr>
          <p:nvPr>
            <p:ph type="title"/>
          </p:nvPr>
        </p:nvSpPr>
        <p:spPr>
          <a:xfrm>
            <a:off x="1097281" y="233352"/>
            <a:ext cx="8046720" cy="461665"/>
          </a:xfrm>
        </p:spPr>
        <p:txBody>
          <a:bodyPr/>
          <a:lstStyle/>
          <a:p>
            <a:r>
              <a:rPr lang="en-GB" dirty="0" smtClean="0"/>
              <a:t>Stakeholder </a:t>
            </a:r>
            <a:r>
              <a:rPr lang="hr-HR" dirty="0" smtClean="0"/>
              <a:t>Analysis</a:t>
            </a:r>
            <a:r>
              <a:rPr lang="en-GB" dirty="0" smtClean="0"/>
              <a:t> and </a:t>
            </a:r>
            <a:r>
              <a:rPr lang="hr-HR" dirty="0" smtClean="0"/>
              <a:t>Engagement</a:t>
            </a:r>
            <a:endParaRPr lang="en-GB" dirty="0"/>
          </a:p>
        </p:txBody>
      </p:sp>
      <p:grpSp>
        <p:nvGrpSpPr>
          <p:cNvPr id="30" name="Group 29"/>
          <p:cNvGrpSpPr/>
          <p:nvPr/>
        </p:nvGrpSpPr>
        <p:grpSpPr>
          <a:xfrm>
            <a:off x="276726" y="1010651"/>
            <a:ext cx="8686800" cy="3981798"/>
            <a:chOff x="2441366" y="605246"/>
            <a:chExt cx="4971669" cy="4428848"/>
          </a:xfrm>
          <a:solidFill>
            <a:srgbClr val="266957"/>
          </a:solidFill>
        </p:grpSpPr>
        <p:sp>
          <p:nvSpPr>
            <p:cNvPr id="31" name="Bent-Up Arrow 30"/>
            <p:cNvSpPr/>
            <p:nvPr/>
          </p:nvSpPr>
          <p:spPr>
            <a:xfrm flipV="1">
              <a:off x="3593167" y="827089"/>
              <a:ext cx="597235" cy="584378"/>
            </a:xfrm>
            <a:prstGeom prst="bentUpArrow">
              <a:avLst>
                <a:gd name="adj1" fmla="val 32840"/>
                <a:gd name="adj2" fmla="val 25000"/>
                <a:gd name="adj3" fmla="val 50000"/>
              </a:avLst>
            </a:prstGeom>
            <a:solidFill>
              <a:srgbClr val="266957">
                <a:alpha val="56140"/>
              </a:srgbClr>
            </a:solidFill>
            <a:ln w="28575" cap="flat" cmpd="sng">
              <a:solidFill>
                <a:srgbClr val="266957"/>
              </a:solidFill>
              <a:prstDash val="solid"/>
              <a:round/>
              <a:headEnd type="none" w="sm" len="sm"/>
              <a:tailEnd type="none" w="sm" len="sm"/>
            </a:ln>
          </p:spPr>
        </p:sp>
        <p:sp>
          <p:nvSpPr>
            <p:cNvPr id="32" name="Freeform 31"/>
            <p:cNvSpPr/>
            <p:nvPr/>
          </p:nvSpPr>
          <p:spPr>
            <a:xfrm>
              <a:off x="2441366" y="605246"/>
              <a:ext cx="1151802" cy="806224"/>
            </a:xfrm>
            <a:custGeom>
              <a:avLst/>
              <a:gdLst>
                <a:gd name="connsiteX0" fmla="*/ 0 w 1151802"/>
                <a:gd name="connsiteY0" fmla="*/ 134398 h 806224"/>
                <a:gd name="connsiteX1" fmla="*/ 134398 w 1151802"/>
                <a:gd name="connsiteY1" fmla="*/ 0 h 806224"/>
                <a:gd name="connsiteX2" fmla="*/ 1017404 w 1151802"/>
                <a:gd name="connsiteY2" fmla="*/ 0 h 806224"/>
                <a:gd name="connsiteX3" fmla="*/ 1151802 w 1151802"/>
                <a:gd name="connsiteY3" fmla="*/ 134398 h 806224"/>
                <a:gd name="connsiteX4" fmla="*/ 1151802 w 1151802"/>
                <a:gd name="connsiteY4" fmla="*/ 671826 h 806224"/>
                <a:gd name="connsiteX5" fmla="*/ 1017404 w 1151802"/>
                <a:gd name="connsiteY5" fmla="*/ 806224 h 806224"/>
                <a:gd name="connsiteX6" fmla="*/ 134398 w 1151802"/>
                <a:gd name="connsiteY6" fmla="*/ 806224 h 806224"/>
                <a:gd name="connsiteX7" fmla="*/ 0 w 1151802"/>
                <a:gd name="connsiteY7" fmla="*/ 671826 h 806224"/>
                <a:gd name="connsiteX8" fmla="*/ 0 w 1151802"/>
                <a:gd name="connsiteY8" fmla="*/ 134398 h 80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802" h="806224">
                  <a:moveTo>
                    <a:pt x="0" y="134398"/>
                  </a:moveTo>
                  <a:cubicBezTo>
                    <a:pt x="0" y="60172"/>
                    <a:pt x="60172" y="0"/>
                    <a:pt x="134398" y="0"/>
                  </a:cubicBezTo>
                  <a:lnTo>
                    <a:pt x="1017404" y="0"/>
                  </a:lnTo>
                  <a:cubicBezTo>
                    <a:pt x="1091630" y="0"/>
                    <a:pt x="1151802" y="60172"/>
                    <a:pt x="1151802" y="134398"/>
                  </a:cubicBezTo>
                  <a:lnTo>
                    <a:pt x="1151802" y="671826"/>
                  </a:lnTo>
                  <a:cubicBezTo>
                    <a:pt x="1151802" y="746052"/>
                    <a:pt x="1091630" y="806224"/>
                    <a:pt x="1017404" y="806224"/>
                  </a:cubicBezTo>
                  <a:lnTo>
                    <a:pt x="134398" y="806224"/>
                  </a:lnTo>
                  <a:cubicBezTo>
                    <a:pt x="60172" y="806224"/>
                    <a:pt x="0" y="746052"/>
                    <a:pt x="0" y="671826"/>
                  </a:cubicBezTo>
                  <a:lnTo>
                    <a:pt x="0" y="134398"/>
                  </a:lnTo>
                  <a:close/>
                </a:path>
              </a:pathLst>
            </a:cu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gn="ctr"/>
              <a:r>
                <a:rPr lang="en-US" sz="1600" dirty="0">
                  <a:solidFill>
                    <a:schemeClr val="bg1"/>
                  </a:solidFill>
                  <a:latin typeface="Arial" panose="020B0604020202020204" pitchFamily="34" charset="0"/>
                  <a:ea typeface="Times New Roman"/>
                  <a:cs typeface="Arial" panose="020B0604020202020204" pitchFamily="34" charset="0"/>
                </a:rPr>
                <a:t>Initiate the </a:t>
              </a:r>
              <a:r>
                <a:rPr lang="en-US" sz="1600" dirty="0" smtClean="0">
                  <a:solidFill>
                    <a:schemeClr val="bg1"/>
                  </a:solidFill>
                  <a:latin typeface="Arial" panose="020B0604020202020204" pitchFamily="34" charset="0"/>
                  <a:ea typeface="Times New Roman"/>
                  <a:cs typeface="Arial" panose="020B0604020202020204" pitchFamily="34" charset="0"/>
                </a:rPr>
                <a:t>assessment</a:t>
              </a:r>
              <a:endParaRPr lang="en-US" sz="1600" dirty="0">
                <a:solidFill>
                  <a:schemeClr val="bg1"/>
                </a:solidFill>
                <a:latin typeface="Arial" panose="020B0604020202020204" pitchFamily="34" charset="0"/>
                <a:ea typeface="Times New Roman"/>
                <a:cs typeface="Arial" panose="020B0604020202020204" pitchFamily="34" charset="0"/>
              </a:endParaRPr>
            </a:p>
          </p:txBody>
        </p:sp>
        <p:sp>
          <p:nvSpPr>
            <p:cNvPr id="35" name="Freeform 34"/>
            <p:cNvSpPr/>
            <p:nvPr/>
          </p:nvSpPr>
          <p:spPr>
            <a:xfrm>
              <a:off x="3396332" y="1510902"/>
              <a:ext cx="1151802" cy="806224"/>
            </a:xfrm>
            <a:custGeom>
              <a:avLst/>
              <a:gdLst>
                <a:gd name="connsiteX0" fmla="*/ 0 w 1151802"/>
                <a:gd name="connsiteY0" fmla="*/ 134398 h 806224"/>
                <a:gd name="connsiteX1" fmla="*/ 134398 w 1151802"/>
                <a:gd name="connsiteY1" fmla="*/ 0 h 806224"/>
                <a:gd name="connsiteX2" fmla="*/ 1017404 w 1151802"/>
                <a:gd name="connsiteY2" fmla="*/ 0 h 806224"/>
                <a:gd name="connsiteX3" fmla="*/ 1151802 w 1151802"/>
                <a:gd name="connsiteY3" fmla="*/ 134398 h 806224"/>
                <a:gd name="connsiteX4" fmla="*/ 1151802 w 1151802"/>
                <a:gd name="connsiteY4" fmla="*/ 671826 h 806224"/>
                <a:gd name="connsiteX5" fmla="*/ 1017404 w 1151802"/>
                <a:gd name="connsiteY5" fmla="*/ 806224 h 806224"/>
                <a:gd name="connsiteX6" fmla="*/ 134398 w 1151802"/>
                <a:gd name="connsiteY6" fmla="*/ 806224 h 806224"/>
                <a:gd name="connsiteX7" fmla="*/ 0 w 1151802"/>
                <a:gd name="connsiteY7" fmla="*/ 671826 h 806224"/>
                <a:gd name="connsiteX8" fmla="*/ 0 w 1151802"/>
                <a:gd name="connsiteY8" fmla="*/ 134398 h 80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802" h="806224">
                  <a:moveTo>
                    <a:pt x="0" y="134398"/>
                  </a:moveTo>
                  <a:cubicBezTo>
                    <a:pt x="0" y="60172"/>
                    <a:pt x="60172" y="0"/>
                    <a:pt x="134398" y="0"/>
                  </a:cubicBezTo>
                  <a:lnTo>
                    <a:pt x="1017404" y="0"/>
                  </a:lnTo>
                  <a:cubicBezTo>
                    <a:pt x="1091630" y="0"/>
                    <a:pt x="1151802" y="60172"/>
                    <a:pt x="1151802" y="134398"/>
                  </a:cubicBezTo>
                  <a:lnTo>
                    <a:pt x="1151802" y="671826"/>
                  </a:lnTo>
                  <a:cubicBezTo>
                    <a:pt x="1151802" y="746052"/>
                    <a:pt x="1091630" y="806224"/>
                    <a:pt x="1017404" y="806224"/>
                  </a:cubicBezTo>
                  <a:lnTo>
                    <a:pt x="134398" y="806224"/>
                  </a:lnTo>
                  <a:cubicBezTo>
                    <a:pt x="60172" y="806224"/>
                    <a:pt x="0" y="746052"/>
                    <a:pt x="0" y="671826"/>
                  </a:cubicBezTo>
                  <a:lnTo>
                    <a:pt x="0" y="134398"/>
                  </a:lnTo>
                  <a:close/>
                </a:path>
              </a:pathLst>
            </a:cu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gn="ctr"/>
              <a:r>
                <a:rPr lang="en-US" sz="1600" dirty="0">
                  <a:solidFill>
                    <a:schemeClr val="bg1"/>
                  </a:solidFill>
                  <a:latin typeface="Arial" panose="020B0604020202020204" pitchFamily="34" charset="0"/>
                  <a:ea typeface="Times New Roman"/>
                  <a:cs typeface="Arial" panose="020B0604020202020204" pitchFamily="34" charset="0"/>
                </a:rPr>
                <a:t>Gather information</a:t>
              </a:r>
            </a:p>
          </p:txBody>
        </p:sp>
        <p:sp>
          <p:nvSpPr>
            <p:cNvPr id="38" name="Freeform 37"/>
            <p:cNvSpPr/>
            <p:nvPr/>
          </p:nvSpPr>
          <p:spPr>
            <a:xfrm>
              <a:off x="4351299" y="2416558"/>
              <a:ext cx="1151802" cy="806224"/>
            </a:xfrm>
            <a:custGeom>
              <a:avLst/>
              <a:gdLst>
                <a:gd name="connsiteX0" fmla="*/ 0 w 1151802"/>
                <a:gd name="connsiteY0" fmla="*/ 134398 h 806224"/>
                <a:gd name="connsiteX1" fmla="*/ 134398 w 1151802"/>
                <a:gd name="connsiteY1" fmla="*/ 0 h 806224"/>
                <a:gd name="connsiteX2" fmla="*/ 1017404 w 1151802"/>
                <a:gd name="connsiteY2" fmla="*/ 0 h 806224"/>
                <a:gd name="connsiteX3" fmla="*/ 1151802 w 1151802"/>
                <a:gd name="connsiteY3" fmla="*/ 134398 h 806224"/>
                <a:gd name="connsiteX4" fmla="*/ 1151802 w 1151802"/>
                <a:gd name="connsiteY4" fmla="*/ 671826 h 806224"/>
                <a:gd name="connsiteX5" fmla="*/ 1017404 w 1151802"/>
                <a:gd name="connsiteY5" fmla="*/ 806224 h 806224"/>
                <a:gd name="connsiteX6" fmla="*/ 134398 w 1151802"/>
                <a:gd name="connsiteY6" fmla="*/ 806224 h 806224"/>
                <a:gd name="connsiteX7" fmla="*/ 0 w 1151802"/>
                <a:gd name="connsiteY7" fmla="*/ 671826 h 806224"/>
                <a:gd name="connsiteX8" fmla="*/ 0 w 1151802"/>
                <a:gd name="connsiteY8" fmla="*/ 134398 h 80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802" h="806224">
                  <a:moveTo>
                    <a:pt x="0" y="134398"/>
                  </a:moveTo>
                  <a:cubicBezTo>
                    <a:pt x="0" y="60172"/>
                    <a:pt x="60172" y="0"/>
                    <a:pt x="134398" y="0"/>
                  </a:cubicBezTo>
                  <a:lnTo>
                    <a:pt x="1017404" y="0"/>
                  </a:lnTo>
                  <a:cubicBezTo>
                    <a:pt x="1091630" y="0"/>
                    <a:pt x="1151802" y="60172"/>
                    <a:pt x="1151802" y="134398"/>
                  </a:cubicBezTo>
                  <a:lnTo>
                    <a:pt x="1151802" y="671826"/>
                  </a:lnTo>
                  <a:cubicBezTo>
                    <a:pt x="1151802" y="746052"/>
                    <a:pt x="1091630" y="806224"/>
                    <a:pt x="1017404" y="806224"/>
                  </a:cubicBezTo>
                  <a:lnTo>
                    <a:pt x="134398" y="806224"/>
                  </a:lnTo>
                  <a:cubicBezTo>
                    <a:pt x="60172" y="806224"/>
                    <a:pt x="0" y="746052"/>
                    <a:pt x="0" y="671826"/>
                  </a:cubicBezTo>
                  <a:lnTo>
                    <a:pt x="0" y="134398"/>
                  </a:lnTo>
                  <a:close/>
                </a:path>
              </a:pathLst>
            </a:cu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gn="ctr"/>
              <a:r>
                <a:rPr lang="en-US" sz="1600" dirty="0">
                  <a:solidFill>
                    <a:schemeClr val="bg1"/>
                  </a:solidFill>
                  <a:latin typeface="Arial" panose="020B0604020202020204" pitchFamily="34" charset="0"/>
                  <a:ea typeface="Times New Roman"/>
                  <a:cs typeface="Arial" panose="020B0604020202020204" pitchFamily="34" charset="0"/>
                </a:rPr>
                <a:t>Analyze interview results</a:t>
              </a:r>
            </a:p>
          </p:txBody>
        </p:sp>
        <p:sp>
          <p:nvSpPr>
            <p:cNvPr id="41" name="Freeform 40"/>
            <p:cNvSpPr/>
            <p:nvPr/>
          </p:nvSpPr>
          <p:spPr>
            <a:xfrm>
              <a:off x="5306266" y="3322214"/>
              <a:ext cx="1151802" cy="806224"/>
            </a:xfrm>
            <a:custGeom>
              <a:avLst/>
              <a:gdLst>
                <a:gd name="connsiteX0" fmla="*/ 0 w 1151802"/>
                <a:gd name="connsiteY0" fmla="*/ 134398 h 806224"/>
                <a:gd name="connsiteX1" fmla="*/ 134398 w 1151802"/>
                <a:gd name="connsiteY1" fmla="*/ 0 h 806224"/>
                <a:gd name="connsiteX2" fmla="*/ 1017404 w 1151802"/>
                <a:gd name="connsiteY2" fmla="*/ 0 h 806224"/>
                <a:gd name="connsiteX3" fmla="*/ 1151802 w 1151802"/>
                <a:gd name="connsiteY3" fmla="*/ 134398 h 806224"/>
                <a:gd name="connsiteX4" fmla="*/ 1151802 w 1151802"/>
                <a:gd name="connsiteY4" fmla="*/ 671826 h 806224"/>
                <a:gd name="connsiteX5" fmla="*/ 1017404 w 1151802"/>
                <a:gd name="connsiteY5" fmla="*/ 806224 h 806224"/>
                <a:gd name="connsiteX6" fmla="*/ 134398 w 1151802"/>
                <a:gd name="connsiteY6" fmla="*/ 806224 h 806224"/>
                <a:gd name="connsiteX7" fmla="*/ 0 w 1151802"/>
                <a:gd name="connsiteY7" fmla="*/ 671826 h 806224"/>
                <a:gd name="connsiteX8" fmla="*/ 0 w 1151802"/>
                <a:gd name="connsiteY8" fmla="*/ 134398 h 80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802" h="806224">
                  <a:moveTo>
                    <a:pt x="0" y="134398"/>
                  </a:moveTo>
                  <a:cubicBezTo>
                    <a:pt x="0" y="60172"/>
                    <a:pt x="60172" y="0"/>
                    <a:pt x="134398" y="0"/>
                  </a:cubicBezTo>
                  <a:lnTo>
                    <a:pt x="1017404" y="0"/>
                  </a:lnTo>
                  <a:cubicBezTo>
                    <a:pt x="1091630" y="0"/>
                    <a:pt x="1151802" y="60172"/>
                    <a:pt x="1151802" y="134398"/>
                  </a:cubicBezTo>
                  <a:lnTo>
                    <a:pt x="1151802" y="671826"/>
                  </a:lnTo>
                  <a:cubicBezTo>
                    <a:pt x="1151802" y="746052"/>
                    <a:pt x="1091630" y="806224"/>
                    <a:pt x="1017404" y="806224"/>
                  </a:cubicBezTo>
                  <a:lnTo>
                    <a:pt x="134398" y="806224"/>
                  </a:lnTo>
                  <a:cubicBezTo>
                    <a:pt x="60172" y="806224"/>
                    <a:pt x="0" y="746052"/>
                    <a:pt x="0" y="671826"/>
                  </a:cubicBezTo>
                  <a:lnTo>
                    <a:pt x="0" y="134398"/>
                  </a:lnTo>
                  <a:close/>
                </a:path>
              </a:pathLst>
            </a:cu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45720" tIns="91440" rIns="45720" bIns="91440" anchor="ctr" anchorCtr="0">
              <a:noAutofit/>
            </a:bodyPr>
            <a:lstStyle/>
            <a:p>
              <a:pPr algn="ctr"/>
              <a:r>
                <a:rPr lang="en-US" sz="1600" dirty="0">
                  <a:solidFill>
                    <a:schemeClr val="bg1"/>
                  </a:solidFill>
                  <a:latin typeface="Arial" panose="020B0604020202020204" pitchFamily="34" charset="0"/>
                  <a:ea typeface="Times New Roman"/>
                  <a:cs typeface="Arial" panose="020B0604020202020204" pitchFamily="34" charset="0"/>
                </a:rPr>
                <a:t>Design a collaborative process</a:t>
              </a:r>
            </a:p>
          </p:txBody>
        </p:sp>
        <p:sp>
          <p:nvSpPr>
            <p:cNvPr id="43" name="Freeform 42"/>
            <p:cNvSpPr/>
            <p:nvPr/>
          </p:nvSpPr>
          <p:spPr>
            <a:xfrm>
              <a:off x="6261233" y="4227870"/>
              <a:ext cx="1151802" cy="806224"/>
            </a:xfrm>
            <a:custGeom>
              <a:avLst/>
              <a:gdLst>
                <a:gd name="connsiteX0" fmla="*/ 0 w 1151802"/>
                <a:gd name="connsiteY0" fmla="*/ 134398 h 806224"/>
                <a:gd name="connsiteX1" fmla="*/ 134398 w 1151802"/>
                <a:gd name="connsiteY1" fmla="*/ 0 h 806224"/>
                <a:gd name="connsiteX2" fmla="*/ 1017404 w 1151802"/>
                <a:gd name="connsiteY2" fmla="*/ 0 h 806224"/>
                <a:gd name="connsiteX3" fmla="*/ 1151802 w 1151802"/>
                <a:gd name="connsiteY3" fmla="*/ 134398 h 806224"/>
                <a:gd name="connsiteX4" fmla="*/ 1151802 w 1151802"/>
                <a:gd name="connsiteY4" fmla="*/ 671826 h 806224"/>
                <a:gd name="connsiteX5" fmla="*/ 1017404 w 1151802"/>
                <a:gd name="connsiteY5" fmla="*/ 806224 h 806224"/>
                <a:gd name="connsiteX6" fmla="*/ 134398 w 1151802"/>
                <a:gd name="connsiteY6" fmla="*/ 806224 h 806224"/>
                <a:gd name="connsiteX7" fmla="*/ 0 w 1151802"/>
                <a:gd name="connsiteY7" fmla="*/ 671826 h 806224"/>
                <a:gd name="connsiteX8" fmla="*/ 0 w 1151802"/>
                <a:gd name="connsiteY8" fmla="*/ 134398 h 80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802" h="806224">
                  <a:moveTo>
                    <a:pt x="0" y="134398"/>
                  </a:moveTo>
                  <a:cubicBezTo>
                    <a:pt x="0" y="60172"/>
                    <a:pt x="60172" y="0"/>
                    <a:pt x="134398" y="0"/>
                  </a:cubicBezTo>
                  <a:lnTo>
                    <a:pt x="1017404" y="0"/>
                  </a:lnTo>
                  <a:cubicBezTo>
                    <a:pt x="1091630" y="0"/>
                    <a:pt x="1151802" y="60172"/>
                    <a:pt x="1151802" y="134398"/>
                  </a:cubicBezTo>
                  <a:lnTo>
                    <a:pt x="1151802" y="671826"/>
                  </a:lnTo>
                  <a:cubicBezTo>
                    <a:pt x="1151802" y="746052"/>
                    <a:pt x="1091630" y="806224"/>
                    <a:pt x="1017404" y="806224"/>
                  </a:cubicBezTo>
                  <a:lnTo>
                    <a:pt x="134398" y="806224"/>
                  </a:lnTo>
                  <a:cubicBezTo>
                    <a:pt x="60172" y="806224"/>
                    <a:pt x="0" y="746052"/>
                    <a:pt x="0" y="671826"/>
                  </a:cubicBezTo>
                  <a:lnTo>
                    <a:pt x="0" y="134398"/>
                  </a:lnTo>
                  <a:close/>
                </a:path>
              </a:pathLst>
            </a:custGeom>
            <a:solidFill>
              <a:srgbClr val="266957">
                <a:alpha val="56140"/>
              </a:srgbClr>
            </a:solidFill>
            <a:ln w="28575" cap="flat" cmpd="sng">
              <a:solidFill>
                <a:srgbClr val="266957"/>
              </a:solidFill>
              <a:prstDash val="solid"/>
              <a:round/>
              <a:headEnd type="none" w="sm" len="sm"/>
              <a:tailEnd type="none" w="sm" len="sm"/>
            </a:ln>
          </p:spPr>
          <p:txBody>
            <a:bodyPr spcFirstLastPara="1" wrap="square" lIns="91425" tIns="91425" rIns="91425" bIns="91425" anchor="ctr" anchorCtr="0">
              <a:noAutofit/>
            </a:bodyPr>
            <a:lstStyle/>
            <a:p>
              <a:pPr algn="ctr"/>
              <a:r>
                <a:rPr lang="en-US" sz="1600" dirty="0">
                  <a:solidFill>
                    <a:schemeClr val="bg1"/>
                  </a:solidFill>
                  <a:latin typeface="Arial" panose="020B0604020202020204" pitchFamily="34" charset="0"/>
                  <a:ea typeface="Times New Roman"/>
                  <a:cs typeface="Arial" panose="020B0604020202020204" pitchFamily="34" charset="0"/>
                </a:rPr>
                <a:t>Share assessment results</a:t>
              </a:r>
            </a:p>
          </p:txBody>
        </p:sp>
      </p:grpSp>
      <p:sp>
        <p:nvSpPr>
          <p:cNvPr id="44" name="Bent-Up Arrow 43"/>
          <p:cNvSpPr/>
          <p:nvPr/>
        </p:nvSpPr>
        <p:spPr>
          <a:xfrm flipV="1">
            <a:off x="3957798" y="2024341"/>
            <a:ext cx="1043525" cy="525391"/>
          </a:xfrm>
          <a:prstGeom prst="bentUpArrow">
            <a:avLst>
              <a:gd name="adj1" fmla="val 32840"/>
              <a:gd name="adj2" fmla="val 25000"/>
              <a:gd name="adj3" fmla="val 50000"/>
            </a:avLst>
          </a:prstGeom>
          <a:solidFill>
            <a:srgbClr val="266957">
              <a:alpha val="56140"/>
            </a:srgbClr>
          </a:solidFill>
          <a:ln w="28575" cap="flat" cmpd="sng">
            <a:solidFill>
              <a:srgbClr val="266957"/>
            </a:solidFill>
            <a:prstDash val="solid"/>
            <a:round/>
            <a:headEnd type="none" w="sm" len="sm"/>
            <a:tailEnd type="none" w="sm" len="sm"/>
          </a:ln>
        </p:spPr>
      </p:sp>
      <p:sp>
        <p:nvSpPr>
          <p:cNvPr id="45" name="Bent-Up Arrow 44"/>
          <p:cNvSpPr/>
          <p:nvPr/>
        </p:nvSpPr>
        <p:spPr>
          <a:xfrm flipV="1">
            <a:off x="5626374" y="2852084"/>
            <a:ext cx="1043525" cy="525391"/>
          </a:xfrm>
          <a:prstGeom prst="bentUpArrow">
            <a:avLst>
              <a:gd name="adj1" fmla="val 32840"/>
              <a:gd name="adj2" fmla="val 25000"/>
              <a:gd name="adj3" fmla="val 50000"/>
            </a:avLst>
          </a:prstGeom>
          <a:solidFill>
            <a:srgbClr val="266957">
              <a:alpha val="56140"/>
            </a:srgbClr>
          </a:solidFill>
          <a:ln w="28575" cap="flat" cmpd="sng">
            <a:solidFill>
              <a:srgbClr val="266957"/>
            </a:solidFill>
            <a:prstDash val="solid"/>
            <a:round/>
            <a:headEnd type="none" w="sm" len="sm"/>
            <a:tailEnd type="none" w="sm" len="sm"/>
          </a:ln>
        </p:spPr>
      </p:sp>
      <p:sp>
        <p:nvSpPr>
          <p:cNvPr id="46" name="Bent-Up Arrow 45"/>
          <p:cNvSpPr/>
          <p:nvPr/>
        </p:nvSpPr>
        <p:spPr>
          <a:xfrm flipV="1">
            <a:off x="7294950" y="3652819"/>
            <a:ext cx="1043525" cy="525391"/>
          </a:xfrm>
          <a:prstGeom prst="bentUpArrow">
            <a:avLst>
              <a:gd name="adj1" fmla="val 32840"/>
              <a:gd name="adj2" fmla="val 25000"/>
              <a:gd name="adj3" fmla="val 50000"/>
            </a:avLst>
          </a:prstGeom>
          <a:solidFill>
            <a:srgbClr val="266957">
              <a:alpha val="56140"/>
            </a:srgbClr>
          </a:solidFill>
          <a:ln w="28575" cap="flat" cmpd="sng">
            <a:solidFill>
              <a:srgbClr val="266957"/>
            </a:solidFill>
            <a:prstDash val="solid"/>
            <a:round/>
            <a:headEnd type="none" w="sm" len="sm"/>
            <a:tailEnd type="none" w="sm" len="sm"/>
          </a:ln>
        </p:spPr>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1488</TotalTime>
  <Words>3429</Words>
  <Application>Microsoft Macintosh PowerPoint</Application>
  <PresentationFormat>On-screen Show (16:9)</PresentationFormat>
  <Paragraphs>315</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Times New Roman</vt:lpstr>
      <vt:lpstr>Arial</vt:lpstr>
      <vt:lpstr>Custom Design</vt:lpstr>
      <vt:lpstr>Transboundary Conservation Areas</vt:lpstr>
      <vt:lpstr>Factors of Success</vt:lpstr>
      <vt:lpstr>Diagnose: Assessing Enabling Environment and Feasibility</vt:lpstr>
      <vt:lpstr>Lesson Overview &amp; Goals</vt:lpstr>
      <vt:lpstr>Diagnose: Assessing the Enabling Environment </vt:lpstr>
      <vt:lpstr>Diagnose: Assessing the Enabling Environment </vt:lpstr>
      <vt:lpstr>Diagnose: Assessing the Enabling Environment </vt:lpstr>
      <vt:lpstr>Diagnose: Assessing Feasibility </vt:lpstr>
      <vt:lpstr>Stakeholder Analysis and Engagement</vt:lpstr>
      <vt:lpstr>Diagnostic Tool for Transboundary Conservation Planners</vt:lpstr>
      <vt:lpstr>Practical Exercise 1: Diagnostic Tool for Transboundary Conservation Planners</vt:lpstr>
      <vt:lpstr>Practical Exercise 1: Diagnostic Tool for Transboundary Conservation Planners</vt:lpstr>
      <vt:lpstr>Practical Exercise 1: Diagnostic Tool for Transboundary Conservation Planners</vt:lpstr>
      <vt:lpstr>Practical Exercise 2: Stakeholder Mapping</vt:lpstr>
      <vt:lpstr>Transboundary Conservation Areas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SLOBODIAN Lydia</dc:creator>
  <cp:lastModifiedBy>Microsoft Office User</cp:lastModifiedBy>
  <cp:revision>160</cp:revision>
  <dcterms:modified xsi:type="dcterms:W3CDTF">2019-06-03T11:48:39Z</dcterms:modified>
</cp:coreProperties>
</file>